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DM Sans Bold" charset="0"/>
      <p:regular r:id="rId18"/>
    </p:embeddedFont>
    <p:embeddedFont>
      <p:font typeface="DM Sans" charset="0"/>
      <p:regular r:id="rId19"/>
    </p:embeddedFont>
    <p:embeddedFont>
      <p:font typeface="Arimo" charset="0"/>
      <p:regular r:id="rId20"/>
    </p:embeddedFont>
    <p:embeddedFont>
      <p:font typeface="Arimo Bold" charset="0"/>
      <p:regular r:id="rId21"/>
    </p:embeddedFont>
    <p:embeddedFont>
      <p:font typeface="Calibri"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49" d="100"/>
          <a:sy n="49" d="100"/>
        </p:scale>
        <p:origin x="-994" y="-25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6.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247902" y="-10685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6" y="0"/>
              <a:ext cx="14000944"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10113138" y="1014691"/>
            <a:ext cx="5507862" cy="9272309"/>
          </a:xfrm>
          <a:custGeom>
            <a:avLst/>
            <a:gdLst/>
            <a:ahLst/>
            <a:cxnLst/>
            <a:rect l="l" t="t" r="r" b="b"/>
            <a:pathLst>
              <a:path w="6841064" h="12610257">
                <a:moveTo>
                  <a:pt x="0" y="0"/>
                </a:moveTo>
                <a:lnTo>
                  <a:pt x="6841064" y="0"/>
                </a:lnTo>
                <a:lnTo>
                  <a:pt x="6841064" y="12610257"/>
                </a:lnTo>
                <a:lnTo>
                  <a:pt x="0" y="12610257"/>
                </a:lnTo>
                <a:lnTo>
                  <a:pt x="0" y="0"/>
                </a:lnTo>
                <a:close/>
              </a:path>
            </a:pathLst>
          </a:custGeom>
          <a:blipFill>
            <a:blip r:embed="rId5"/>
            <a:stretch>
              <a:fillRect/>
            </a:stretch>
          </a:blipFill>
        </p:spPr>
      </p:sp>
      <p:sp>
        <p:nvSpPr>
          <p:cNvPr id="7" name="TextBox 7"/>
          <p:cNvSpPr txBox="1"/>
          <p:nvPr/>
        </p:nvSpPr>
        <p:spPr>
          <a:xfrm>
            <a:off x="1028700" y="3833364"/>
            <a:ext cx="9084438" cy="3298180"/>
          </a:xfrm>
          <a:prstGeom prst="rect">
            <a:avLst/>
          </a:prstGeom>
        </p:spPr>
        <p:txBody>
          <a:bodyPr lIns="0" tIns="0" rIns="0" bIns="0" rtlCol="0" anchor="t">
            <a:spAutoFit/>
          </a:bodyPr>
          <a:lstStyle/>
          <a:p>
            <a:pPr marL="0" lvl="0" indent="0" algn="l">
              <a:lnSpc>
                <a:spcPts val="12732"/>
              </a:lnSpc>
            </a:pPr>
            <a:r>
              <a:rPr lang="en-US" sz="12732" b="1" spc="-127">
                <a:solidFill>
                  <a:srgbClr val="FFFFFF"/>
                </a:solidFill>
                <a:latin typeface="DM Sans Bold"/>
                <a:ea typeface="DM Sans Bold"/>
                <a:cs typeface="DM Sans Bold"/>
                <a:sym typeface="DM Sans Bold"/>
              </a:rPr>
              <a:t>Artificial Intelligence</a:t>
            </a:r>
          </a:p>
        </p:txBody>
      </p:sp>
      <p:sp>
        <p:nvSpPr>
          <p:cNvPr id="8" name="TextBox 8"/>
          <p:cNvSpPr txBox="1"/>
          <p:nvPr/>
        </p:nvSpPr>
        <p:spPr>
          <a:xfrm>
            <a:off x="2287220" y="8541016"/>
            <a:ext cx="3799230" cy="1119412"/>
          </a:xfrm>
          <a:prstGeom prst="rect">
            <a:avLst/>
          </a:prstGeom>
        </p:spPr>
        <p:txBody>
          <a:bodyPr lIns="0" tIns="0" rIns="0" bIns="0" rtlCol="0" anchor="t">
            <a:spAutoFit/>
          </a:bodyPr>
          <a:lstStyle/>
          <a:p>
            <a:pPr marL="0" lvl="0" indent="0" algn="l">
              <a:lnSpc>
                <a:spcPts val="4321"/>
              </a:lnSpc>
            </a:pPr>
            <a:r>
              <a:rPr lang="en-US" sz="4321" b="1" spc="-43">
                <a:solidFill>
                  <a:srgbClr val="FFFFFF"/>
                </a:solidFill>
                <a:latin typeface="DM Sans Bold"/>
                <a:ea typeface="DM Sans Bold"/>
                <a:cs typeface="DM Sans Bold"/>
                <a:sym typeface="DM Sans Bold"/>
              </a:rPr>
              <a:t>Presented by</a:t>
            </a:r>
            <a:r>
              <a:rPr lang="en-US" sz="4321" spc="-43">
                <a:solidFill>
                  <a:srgbClr val="FFFFFF"/>
                </a:solidFill>
                <a:latin typeface="DM Sans"/>
                <a:ea typeface="DM Sans"/>
                <a:cs typeface="DM Sans"/>
                <a:sym typeface="DM Sans"/>
              </a:rPr>
              <a:t> Mashiat Islam</a:t>
            </a:r>
          </a:p>
        </p:txBody>
      </p:sp>
      <p:sp>
        <p:nvSpPr>
          <p:cNvPr id="9" name="TextBox 9"/>
          <p:cNvSpPr txBox="1"/>
          <p:nvPr/>
        </p:nvSpPr>
        <p:spPr>
          <a:xfrm>
            <a:off x="1389001" y="3195722"/>
            <a:ext cx="4697449" cy="389992"/>
          </a:xfrm>
          <a:prstGeom prst="rect">
            <a:avLst/>
          </a:prstGeom>
        </p:spPr>
        <p:txBody>
          <a:bodyPr lIns="0" tIns="0" rIns="0" bIns="0" rtlCol="0" anchor="t">
            <a:spAutoFit/>
          </a:bodyPr>
          <a:lstStyle/>
          <a:p>
            <a:pPr algn="ctr">
              <a:lnSpc>
                <a:spcPts val="2979"/>
              </a:lnSpc>
              <a:spcBef>
                <a:spcPct val="0"/>
              </a:spcBef>
            </a:pPr>
            <a:r>
              <a:rPr lang="en-US" sz="2979" spc="-29">
                <a:solidFill>
                  <a:srgbClr val="FFFFFF"/>
                </a:solidFill>
                <a:latin typeface="DM Sans"/>
                <a:ea typeface="DM Sans"/>
                <a:cs typeface="DM Sans"/>
                <a:sym typeface="DM Sans"/>
              </a:rPr>
              <a:t>What we learned from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47851" y="-10685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7999"/>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7999"/>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14690295" y="1028701"/>
            <a:ext cx="3597705" cy="9258299"/>
          </a:xfrm>
          <a:custGeom>
            <a:avLst/>
            <a:gdLst/>
            <a:ahLst/>
            <a:cxnLst/>
            <a:rect l="l" t="t" r="r" b="b"/>
            <a:pathLst>
              <a:path w="5822821" h="10733311">
                <a:moveTo>
                  <a:pt x="0" y="0"/>
                </a:moveTo>
                <a:lnTo>
                  <a:pt x="5822821" y="0"/>
                </a:lnTo>
                <a:lnTo>
                  <a:pt x="5822821" y="10733311"/>
                </a:lnTo>
                <a:lnTo>
                  <a:pt x="0" y="10733311"/>
                </a:lnTo>
                <a:lnTo>
                  <a:pt x="0" y="0"/>
                </a:lnTo>
                <a:close/>
              </a:path>
            </a:pathLst>
          </a:custGeom>
          <a:blipFill>
            <a:blip r:embed="rId5"/>
            <a:stretch>
              <a:fillRect/>
            </a:stretch>
          </a:blipFill>
        </p:spPr>
      </p:sp>
      <p:sp>
        <p:nvSpPr>
          <p:cNvPr id="7" name="TextBox 7"/>
          <p:cNvSpPr txBox="1"/>
          <p:nvPr/>
        </p:nvSpPr>
        <p:spPr>
          <a:xfrm>
            <a:off x="3359507" y="1538515"/>
            <a:ext cx="10771708" cy="5227846"/>
          </a:xfrm>
          <a:prstGeom prst="rect">
            <a:avLst/>
          </a:prstGeom>
        </p:spPr>
        <p:txBody>
          <a:bodyPr lIns="0" tIns="0" rIns="0" bIns="0" rtlCol="0" anchor="t">
            <a:spAutoFit/>
          </a:bodyPr>
          <a:lstStyle/>
          <a:p>
            <a:pPr algn="ctr">
              <a:lnSpc>
                <a:spcPts val="10212"/>
              </a:lnSpc>
            </a:pPr>
            <a:r>
              <a:rPr lang="en-US" sz="10212" b="1" spc="-102">
                <a:solidFill>
                  <a:srgbClr val="FFFFFF"/>
                </a:solidFill>
                <a:latin typeface="DM Sans Bold"/>
                <a:ea typeface="DM Sans Bold"/>
                <a:cs typeface="DM Sans Bold"/>
                <a:sym typeface="DM Sans Bold"/>
              </a:rPr>
              <a:t>Constraint Satisfaction Problem</a:t>
            </a:r>
          </a:p>
          <a:p>
            <a:pPr marL="0" lvl="0" indent="0" algn="ctr">
              <a:lnSpc>
                <a:spcPts val="10212"/>
              </a:lnSpc>
            </a:pPr>
            <a:endParaRPr lang="en-US" sz="10212" b="1" spc="-102">
              <a:solidFill>
                <a:srgbClr val="FFFFFF"/>
              </a:solidFill>
              <a:latin typeface="DM Sans Bold"/>
              <a:ea typeface="DM Sans Bold"/>
              <a:cs typeface="DM Sans Bold"/>
              <a:sym typeface="DM Sans Bold"/>
            </a:endParaRPr>
          </a:p>
        </p:txBody>
      </p:sp>
      <p:sp>
        <p:nvSpPr>
          <p:cNvPr id="8" name="TextBox 8"/>
          <p:cNvSpPr txBox="1"/>
          <p:nvPr/>
        </p:nvSpPr>
        <p:spPr>
          <a:xfrm>
            <a:off x="3597706" y="5606391"/>
            <a:ext cx="10939431" cy="2319940"/>
          </a:xfrm>
          <a:prstGeom prst="rect">
            <a:avLst/>
          </a:prstGeom>
        </p:spPr>
        <p:txBody>
          <a:bodyPr lIns="0" tIns="0" rIns="0" bIns="0" rtlCol="0" anchor="t">
            <a:spAutoFit/>
          </a:bodyPr>
          <a:lstStyle/>
          <a:p>
            <a:pPr algn="ctr">
              <a:lnSpc>
                <a:spcPts val="3055"/>
              </a:lnSpc>
            </a:pPr>
            <a:r>
              <a:rPr lang="en-US" sz="2546" spc="-25">
                <a:solidFill>
                  <a:srgbClr val="FFFFFF"/>
                </a:solidFill>
                <a:latin typeface="DM Sans"/>
                <a:ea typeface="DM Sans"/>
                <a:cs typeface="DM Sans"/>
                <a:sym typeface="DM Sans"/>
              </a:rPr>
              <a:t>A Constraint Satisfaction Problem (CSP) is a framework aimed at finding solutions that meet specified constraints. It consists of variables, their possible values (domains), and constraints limiting value combinations. The goal is to assign values fulfilling all constraints, useful in AI, operations research, and computer science for efficient scheduling and planning.</a:t>
            </a:r>
          </a:p>
          <a:p>
            <a:pPr algn="ctr">
              <a:lnSpc>
                <a:spcPts val="3055"/>
              </a:lnSpc>
            </a:pPr>
            <a:endParaRPr lang="en-US" sz="2546" spc="-25">
              <a:solidFill>
                <a:srgbClr val="FFFFFF"/>
              </a:solidFill>
              <a:latin typeface="DM Sans"/>
              <a:ea typeface="DM Sans"/>
              <a:cs typeface="DM Sans"/>
              <a:sym typeface="DM Sans"/>
            </a:endParaRPr>
          </a:p>
        </p:txBody>
      </p:sp>
      <p:sp>
        <p:nvSpPr>
          <p:cNvPr id="9" name="Freeform 9"/>
          <p:cNvSpPr/>
          <p:nvPr/>
        </p:nvSpPr>
        <p:spPr>
          <a:xfrm flipH="1">
            <a:off x="-1" y="1028701"/>
            <a:ext cx="3597705" cy="9258300"/>
          </a:xfrm>
          <a:custGeom>
            <a:avLst/>
            <a:gdLst/>
            <a:ahLst/>
            <a:cxnLst/>
            <a:rect l="l" t="t" r="r" b="b"/>
            <a:pathLst>
              <a:path w="5822821" h="10733311">
                <a:moveTo>
                  <a:pt x="5822821" y="0"/>
                </a:moveTo>
                <a:lnTo>
                  <a:pt x="0" y="0"/>
                </a:lnTo>
                <a:lnTo>
                  <a:pt x="0" y="10733311"/>
                </a:lnTo>
                <a:lnTo>
                  <a:pt x="5822821" y="10733311"/>
                </a:lnTo>
                <a:lnTo>
                  <a:pt x="5822821" y="0"/>
                </a:lnTo>
                <a:close/>
              </a:path>
            </a:pathLst>
          </a:custGeom>
          <a:blipFill>
            <a:blip r:embed="rId5"/>
            <a:stretch>
              <a:fillRect/>
            </a:stretch>
          </a:blipFill>
        </p:spPr>
      </p:sp>
      <p:sp>
        <p:nvSpPr>
          <p:cNvPr id="10" name="Freeform 10"/>
          <p:cNvSpPr/>
          <p:nvPr/>
        </p:nvSpPr>
        <p:spPr>
          <a:xfrm>
            <a:off x="5530454" y="7362726"/>
            <a:ext cx="5899546" cy="3031129"/>
          </a:xfrm>
          <a:custGeom>
            <a:avLst/>
            <a:gdLst/>
            <a:ahLst/>
            <a:cxnLst/>
            <a:rect l="l" t="t" r="r" b="b"/>
            <a:pathLst>
              <a:path w="7478150" h="7505443">
                <a:moveTo>
                  <a:pt x="0" y="0"/>
                </a:moveTo>
                <a:lnTo>
                  <a:pt x="7478151" y="0"/>
                </a:lnTo>
                <a:lnTo>
                  <a:pt x="7478151" y="7505443"/>
                </a:lnTo>
                <a:lnTo>
                  <a:pt x="0" y="7505443"/>
                </a:lnTo>
                <a:lnTo>
                  <a:pt x="0" y="0"/>
                </a:lnTo>
                <a:close/>
              </a:path>
            </a:pathLst>
          </a:custGeom>
          <a:blipFill>
            <a:blip r:embed="rId6">
              <a:alphaModFix amt="52000"/>
              <a:extLst>
                <a:ext uri="{96DAC541-7B7A-43D3-8B79-37D633B846F1}">
                  <asvg:svgBlip xmlns="" xmlns:asvg="http://schemas.microsoft.com/office/drawing/2016/SVG/main" r:embed="rId7"/>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347851" y="-10685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12357248" y="1028700"/>
            <a:ext cx="5061642" cy="9572846"/>
          </a:xfrm>
          <a:custGeom>
            <a:avLst/>
            <a:gdLst/>
            <a:ahLst/>
            <a:cxnLst/>
            <a:rect l="l" t="t" r="r" b="b"/>
            <a:pathLst>
              <a:path w="5061642" h="9572846">
                <a:moveTo>
                  <a:pt x="0" y="0"/>
                </a:moveTo>
                <a:lnTo>
                  <a:pt x="5061643" y="0"/>
                </a:lnTo>
                <a:lnTo>
                  <a:pt x="5061643" y="9572846"/>
                </a:lnTo>
                <a:lnTo>
                  <a:pt x="0" y="9572846"/>
                </a:lnTo>
                <a:lnTo>
                  <a:pt x="0" y="0"/>
                </a:lnTo>
                <a:close/>
              </a:path>
            </a:pathLst>
          </a:custGeom>
          <a:blipFill>
            <a:blip r:embed="rId5"/>
            <a:stretch>
              <a:fillRect/>
            </a:stretch>
          </a:blipFill>
        </p:spPr>
      </p:sp>
      <p:sp>
        <p:nvSpPr>
          <p:cNvPr id="7" name="TextBox 7"/>
          <p:cNvSpPr txBox="1"/>
          <p:nvPr/>
        </p:nvSpPr>
        <p:spPr>
          <a:xfrm>
            <a:off x="335184" y="2804322"/>
            <a:ext cx="9874144" cy="1150392"/>
          </a:xfrm>
          <a:prstGeom prst="rect">
            <a:avLst/>
          </a:prstGeom>
        </p:spPr>
        <p:txBody>
          <a:bodyPr lIns="0" tIns="0" rIns="0" bIns="0" rtlCol="0" anchor="t">
            <a:spAutoFit/>
          </a:bodyPr>
          <a:lstStyle/>
          <a:p>
            <a:pPr marL="0" lvl="0" indent="0" algn="l">
              <a:lnSpc>
                <a:spcPts val="8613"/>
              </a:lnSpc>
            </a:pPr>
            <a:r>
              <a:rPr lang="en-US" sz="8613" b="1" spc="-86">
                <a:solidFill>
                  <a:srgbClr val="FFFFFF"/>
                </a:solidFill>
                <a:latin typeface="DM Sans Bold"/>
                <a:ea typeface="DM Sans Bold"/>
                <a:cs typeface="DM Sans Bold"/>
                <a:sym typeface="DM Sans Bold"/>
              </a:rPr>
              <a:t>N-Queen Problem</a:t>
            </a:r>
          </a:p>
        </p:txBody>
      </p:sp>
      <p:sp>
        <p:nvSpPr>
          <p:cNvPr id="8" name="Freeform 8"/>
          <p:cNvSpPr/>
          <p:nvPr/>
        </p:nvSpPr>
        <p:spPr>
          <a:xfrm>
            <a:off x="760892" y="210656"/>
            <a:ext cx="2018941" cy="2026310"/>
          </a:xfrm>
          <a:custGeom>
            <a:avLst/>
            <a:gdLst/>
            <a:ahLst/>
            <a:cxnLst/>
            <a:rect l="l" t="t" r="r" b="b"/>
            <a:pathLst>
              <a:path w="2018941" h="2026310">
                <a:moveTo>
                  <a:pt x="0" y="0"/>
                </a:moveTo>
                <a:lnTo>
                  <a:pt x="2018941" y="0"/>
                </a:lnTo>
                <a:lnTo>
                  <a:pt x="2018941" y="2026310"/>
                </a:lnTo>
                <a:lnTo>
                  <a:pt x="0" y="202631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9" name="TextBox 9"/>
          <p:cNvSpPr txBox="1"/>
          <p:nvPr/>
        </p:nvSpPr>
        <p:spPr>
          <a:xfrm>
            <a:off x="345141" y="5009801"/>
            <a:ext cx="9874144" cy="2243928"/>
          </a:xfrm>
          <a:prstGeom prst="rect">
            <a:avLst/>
          </a:prstGeom>
        </p:spPr>
        <p:txBody>
          <a:bodyPr lIns="0" tIns="0" rIns="0" bIns="0" rtlCol="0" anchor="t">
            <a:spAutoFit/>
          </a:bodyPr>
          <a:lstStyle/>
          <a:p>
            <a:pPr algn="l">
              <a:lnSpc>
                <a:spcPts val="8613"/>
              </a:lnSpc>
            </a:pPr>
            <a:r>
              <a:rPr lang="en-US" sz="8613" b="1" spc="-86">
                <a:solidFill>
                  <a:srgbClr val="FFFFFF"/>
                </a:solidFill>
                <a:latin typeface="DM Sans Bold"/>
                <a:ea typeface="DM Sans Bold"/>
                <a:cs typeface="DM Sans Bold"/>
                <a:sym typeface="DM Sans Bold"/>
              </a:rPr>
              <a:t>Job Scheduling</a:t>
            </a:r>
          </a:p>
          <a:p>
            <a:pPr marL="0" lvl="0" indent="0" algn="l">
              <a:lnSpc>
                <a:spcPts val="8613"/>
              </a:lnSpc>
            </a:pPr>
            <a:endParaRPr lang="en-US" sz="8613" b="1" spc="-86">
              <a:solidFill>
                <a:srgbClr val="FFFFFF"/>
              </a:solidFill>
              <a:latin typeface="DM Sans Bold"/>
              <a:ea typeface="DM Sans Bold"/>
              <a:cs typeface="DM Sans Bold"/>
              <a:sym typeface="DM Sans Bold"/>
            </a:endParaRPr>
          </a:p>
        </p:txBody>
      </p:sp>
      <p:sp>
        <p:nvSpPr>
          <p:cNvPr id="10" name="TextBox 10"/>
          <p:cNvSpPr txBox="1"/>
          <p:nvPr/>
        </p:nvSpPr>
        <p:spPr>
          <a:xfrm>
            <a:off x="335184" y="7387079"/>
            <a:ext cx="11132072" cy="2047583"/>
          </a:xfrm>
          <a:prstGeom prst="rect">
            <a:avLst/>
          </a:prstGeom>
        </p:spPr>
        <p:txBody>
          <a:bodyPr lIns="0" tIns="0" rIns="0" bIns="0" rtlCol="0" anchor="t">
            <a:spAutoFit/>
          </a:bodyPr>
          <a:lstStyle/>
          <a:p>
            <a:pPr algn="l">
              <a:lnSpc>
                <a:spcPts val="7113"/>
              </a:lnSpc>
            </a:pPr>
            <a:r>
              <a:rPr lang="en-US" sz="7113" b="1" spc="-71">
                <a:solidFill>
                  <a:srgbClr val="FFFFFF"/>
                </a:solidFill>
                <a:latin typeface="DM Sans Bold"/>
                <a:ea typeface="DM Sans Bold"/>
                <a:cs typeface="DM Sans Bold"/>
                <a:sym typeface="DM Sans Bold"/>
              </a:rPr>
              <a:t>CryptoArithmetic Puzzles</a:t>
            </a:r>
          </a:p>
          <a:p>
            <a:pPr marL="0" lvl="0" indent="0" algn="l">
              <a:lnSpc>
                <a:spcPts val="8613"/>
              </a:lnSpc>
            </a:pPr>
            <a:endParaRPr lang="en-US" sz="7113" b="1" spc="-71">
              <a:solidFill>
                <a:srgbClr val="FFFFFF"/>
              </a:solidFill>
              <a:latin typeface="DM Sans Bold"/>
              <a:ea typeface="DM Sans Bold"/>
              <a:cs typeface="DM Sans Bold"/>
              <a:sym typeface="DM Sans Bold"/>
            </a:endParaRPr>
          </a:p>
        </p:txBody>
      </p:sp>
      <p:sp>
        <p:nvSpPr>
          <p:cNvPr id="11" name="Freeform 11"/>
          <p:cNvSpPr/>
          <p:nvPr/>
        </p:nvSpPr>
        <p:spPr>
          <a:xfrm>
            <a:off x="4663205" y="994433"/>
            <a:ext cx="1238015" cy="1242533"/>
          </a:xfrm>
          <a:custGeom>
            <a:avLst/>
            <a:gdLst/>
            <a:ahLst/>
            <a:cxnLst/>
            <a:rect l="l" t="t" r="r" b="b"/>
            <a:pathLst>
              <a:path w="1238015" h="1242533">
                <a:moveTo>
                  <a:pt x="0" y="0"/>
                </a:moveTo>
                <a:lnTo>
                  <a:pt x="1238015" y="0"/>
                </a:lnTo>
                <a:lnTo>
                  <a:pt x="1238015" y="1242533"/>
                </a:lnTo>
                <a:lnTo>
                  <a:pt x="0" y="124253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2" name="Freeform 12"/>
          <p:cNvSpPr/>
          <p:nvPr/>
        </p:nvSpPr>
        <p:spPr>
          <a:xfrm>
            <a:off x="9448315" y="4130345"/>
            <a:ext cx="1530767" cy="1536354"/>
          </a:xfrm>
          <a:custGeom>
            <a:avLst/>
            <a:gdLst/>
            <a:ahLst/>
            <a:cxnLst/>
            <a:rect l="l" t="t" r="r" b="b"/>
            <a:pathLst>
              <a:path w="1530767" h="1536354">
                <a:moveTo>
                  <a:pt x="0" y="0"/>
                </a:moveTo>
                <a:lnTo>
                  <a:pt x="1530767" y="0"/>
                </a:lnTo>
                <a:lnTo>
                  <a:pt x="1530767" y="1536354"/>
                </a:lnTo>
                <a:lnTo>
                  <a:pt x="0" y="1536354"/>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3556759" y="-332575"/>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689680" y="5324475"/>
            <a:ext cx="8625593" cy="2419331"/>
          </a:xfrm>
          <a:prstGeom prst="rect">
            <a:avLst/>
          </a:prstGeom>
        </p:spPr>
        <p:txBody>
          <a:bodyPr lIns="0" tIns="0" rIns="0" bIns="0" rtlCol="0" anchor="t">
            <a:spAutoFit/>
          </a:bodyPr>
          <a:lstStyle/>
          <a:p>
            <a:pPr marL="0" lvl="0" indent="0" algn="l">
              <a:lnSpc>
                <a:spcPts val="9374"/>
              </a:lnSpc>
            </a:pPr>
            <a:r>
              <a:rPr lang="en-US" sz="9374" b="1" spc="-93">
                <a:solidFill>
                  <a:srgbClr val="FFFFFF"/>
                </a:solidFill>
                <a:latin typeface="DM Sans Bold"/>
                <a:ea typeface="DM Sans Bold"/>
                <a:cs typeface="DM Sans Bold"/>
                <a:sym typeface="DM Sans Bold"/>
              </a:rPr>
              <a:t>Local Consistency</a:t>
            </a:r>
          </a:p>
        </p:txBody>
      </p:sp>
      <p:grpSp>
        <p:nvGrpSpPr>
          <p:cNvPr id="7" name="Group 7"/>
          <p:cNvGrpSpPr/>
          <p:nvPr/>
        </p:nvGrpSpPr>
        <p:grpSpPr>
          <a:xfrm>
            <a:off x="689680" y="609391"/>
            <a:ext cx="6562105" cy="3884987"/>
            <a:chOff x="0" y="0"/>
            <a:chExt cx="1016642" cy="601886"/>
          </a:xfrm>
        </p:grpSpPr>
        <p:sp>
          <p:nvSpPr>
            <p:cNvPr id="8" name="Freeform 8"/>
            <p:cNvSpPr/>
            <p:nvPr/>
          </p:nvSpPr>
          <p:spPr>
            <a:xfrm>
              <a:off x="0" y="0"/>
              <a:ext cx="1016642" cy="601886"/>
            </a:xfrm>
            <a:custGeom>
              <a:avLst/>
              <a:gdLst/>
              <a:ahLst/>
              <a:cxnLst/>
              <a:rect l="l" t="t" r="r" b="b"/>
              <a:pathLst>
                <a:path w="1016642" h="601886">
                  <a:moveTo>
                    <a:pt x="0" y="0"/>
                  </a:moveTo>
                  <a:lnTo>
                    <a:pt x="1016642" y="0"/>
                  </a:lnTo>
                  <a:lnTo>
                    <a:pt x="1016642" y="601886"/>
                  </a:lnTo>
                  <a:lnTo>
                    <a:pt x="0" y="601886"/>
                  </a:lnTo>
                  <a:close/>
                </a:path>
              </a:pathLst>
            </a:custGeom>
            <a:blipFill>
              <a:blip r:embed="rId5"/>
              <a:stretch>
                <a:fillRect t="-6373" b="-6373"/>
              </a:stretch>
            </a:blipFill>
          </p:spPr>
        </p:sp>
      </p:grpSp>
      <p:sp>
        <p:nvSpPr>
          <p:cNvPr id="9" name="TextBox 9"/>
          <p:cNvSpPr txBox="1"/>
          <p:nvPr/>
        </p:nvSpPr>
        <p:spPr>
          <a:xfrm>
            <a:off x="11493352" y="1423369"/>
            <a:ext cx="3659528" cy="1400832"/>
          </a:xfrm>
          <a:prstGeom prst="rect">
            <a:avLst/>
          </a:prstGeom>
        </p:spPr>
        <p:txBody>
          <a:bodyPr lIns="0" tIns="0" rIns="0" bIns="0" rtlCol="0" anchor="t">
            <a:spAutoFit/>
          </a:bodyPr>
          <a:lstStyle/>
          <a:p>
            <a:pPr algn="ctr">
              <a:lnSpc>
                <a:spcPts val="10525"/>
              </a:lnSpc>
              <a:spcBef>
                <a:spcPct val="0"/>
              </a:spcBef>
            </a:pPr>
            <a:r>
              <a:rPr lang="en-US" sz="10525" b="1" spc="-105">
                <a:solidFill>
                  <a:srgbClr val="FFFFFF"/>
                </a:solidFill>
                <a:latin typeface="DM Sans Bold"/>
                <a:ea typeface="DM Sans Bold"/>
                <a:cs typeface="DM Sans Bold"/>
                <a:sym typeface="DM Sans Bold"/>
              </a:rPr>
              <a:t>Node</a:t>
            </a:r>
          </a:p>
        </p:txBody>
      </p:sp>
      <p:sp>
        <p:nvSpPr>
          <p:cNvPr id="10" name="TextBox 10"/>
          <p:cNvSpPr txBox="1"/>
          <p:nvPr/>
        </p:nvSpPr>
        <p:spPr>
          <a:xfrm>
            <a:off x="11213812" y="3633309"/>
            <a:ext cx="3659528" cy="1400832"/>
          </a:xfrm>
          <a:prstGeom prst="rect">
            <a:avLst/>
          </a:prstGeom>
        </p:spPr>
        <p:txBody>
          <a:bodyPr lIns="0" tIns="0" rIns="0" bIns="0" rtlCol="0" anchor="t">
            <a:spAutoFit/>
          </a:bodyPr>
          <a:lstStyle/>
          <a:p>
            <a:pPr algn="ctr">
              <a:lnSpc>
                <a:spcPts val="10525"/>
              </a:lnSpc>
              <a:spcBef>
                <a:spcPct val="0"/>
              </a:spcBef>
            </a:pPr>
            <a:r>
              <a:rPr lang="en-US" sz="10525" b="1" spc="-105">
                <a:solidFill>
                  <a:srgbClr val="FFFFFF"/>
                </a:solidFill>
                <a:latin typeface="DM Sans Bold"/>
                <a:ea typeface="DM Sans Bold"/>
                <a:cs typeface="DM Sans Bold"/>
                <a:sym typeface="DM Sans Bold"/>
              </a:rPr>
              <a:t>ARC</a:t>
            </a:r>
          </a:p>
        </p:txBody>
      </p:sp>
      <p:sp>
        <p:nvSpPr>
          <p:cNvPr id="11" name="TextBox 11"/>
          <p:cNvSpPr txBox="1"/>
          <p:nvPr/>
        </p:nvSpPr>
        <p:spPr>
          <a:xfrm>
            <a:off x="11493352" y="5843249"/>
            <a:ext cx="3659528" cy="1400832"/>
          </a:xfrm>
          <a:prstGeom prst="rect">
            <a:avLst/>
          </a:prstGeom>
        </p:spPr>
        <p:txBody>
          <a:bodyPr lIns="0" tIns="0" rIns="0" bIns="0" rtlCol="0" anchor="t">
            <a:spAutoFit/>
          </a:bodyPr>
          <a:lstStyle/>
          <a:p>
            <a:pPr algn="ctr">
              <a:lnSpc>
                <a:spcPts val="10525"/>
              </a:lnSpc>
              <a:spcBef>
                <a:spcPct val="0"/>
              </a:spcBef>
            </a:pPr>
            <a:r>
              <a:rPr lang="en-US" sz="10525" b="1" spc="-105">
                <a:solidFill>
                  <a:srgbClr val="FFFFFF"/>
                </a:solidFill>
                <a:latin typeface="DM Sans Bold"/>
                <a:ea typeface="DM Sans Bold"/>
                <a:cs typeface="DM Sans Bold"/>
                <a:sym typeface="DM Sans Bold"/>
              </a:rPr>
              <a:t>Path</a:t>
            </a:r>
          </a:p>
        </p:txBody>
      </p:sp>
      <p:sp>
        <p:nvSpPr>
          <p:cNvPr id="12" name="TextBox 12"/>
          <p:cNvSpPr txBox="1"/>
          <p:nvPr/>
        </p:nvSpPr>
        <p:spPr>
          <a:xfrm>
            <a:off x="475217" y="7842467"/>
            <a:ext cx="9654293" cy="1308492"/>
          </a:xfrm>
          <a:prstGeom prst="rect">
            <a:avLst/>
          </a:prstGeom>
        </p:spPr>
        <p:txBody>
          <a:bodyPr lIns="0" tIns="0" rIns="0" bIns="0" rtlCol="0" anchor="t">
            <a:spAutoFit/>
          </a:bodyPr>
          <a:lstStyle/>
          <a:p>
            <a:pPr algn="ctr">
              <a:lnSpc>
                <a:spcPts val="2232"/>
              </a:lnSpc>
              <a:spcBef>
                <a:spcPct val="0"/>
              </a:spcBef>
            </a:pPr>
            <a:r>
              <a:rPr lang="en-US" sz="2232" b="1" spc="-22">
                <a:solidFill>
                  <a:srgbClr val="FFFFFF"/>
                </a:solidFill>
                <a:latin typeface="DM Sans Bold"/>
                <a:ea typeface="DM Sans Bold"/>
                <a:cs typeface="DM Sans Bold"/>
                <a:sym typeface="DM Sans Bold"/>
              </a:rPr>
              <a:t>Local consistency in constraint satisfaction problems (CSP) ensures each variable's value aligns with its neighbors' values. It includes node, arc, and path consistency, reducing search space by eliminating early inconsistencies.</a:t>
            </a:r>
          </a:p>
          <a:p>
            <a:pPr algn="ctr">
              <a:lnSpc>
                <a:spcPts val="1359"/>
              </a:lnSpc>
              <a:spcBef>
                <a:spcPct val="0"/>
              </a:spcBef>
            </a:pPr>
            <a:endParaRPr lang="en-US" sz="2232" b="1" spc="-22">
              <a:solidFill>
                <a:srgbClr val="FFFFFF"/>
              </a:solidFill>
              <a:latin typeface="DM Sans Bold"/>
              <a:ea typeface="DM Sans Bold"/>
              <a:cs typeface="DM Sans Bold"/>
              <a:sym typeface="DM Sans Bold"/>
            </a:endParaRPr>
          </a:p>
        </p:txBody>
      </p:sp>
      <p:sp>
        <p:nvSpPr>
          <p:cNvPr id="13" name="TextBox 13"/>
          <p:cNvSpPr txBox="1"/>
          <p:nvPr/>
        </p:nvSpPr>
        <p:spPr>
          <a:xfrm>
            <a:off x="11493352" y="7750127"/>
            <a:ext cx="4526101" cy="1400832"/>
          </a:xfrm>
          <a:prstGeom prst="rect">
            <a:avLst/>
          </a:prstGeom>
        </p:spPr>
        <p:txBody>
          <a:bodyPr lIns="0" tIns="0" rIns="0" bIns="0" rtlCol="0" anchor="t">
            <a:spAutoFit/>
          </a:bodyPr>
          <a:lstStyle/>
          <a:p>
            <a:pPr algn="ctr">
              <a:lnSpc>
                <a:spcPts val="10525"/>
              </a:lnSpc>
              <a:spcBef>
                <a:spcPct val="0"/>
              </a:spcBef>
            </a:pPr>
            <a:r>
              <a:rPr lang="en-US" sz="10525" b="1" spc="-105">
                <a:solidFill>
                  <a:srgbClr val="FFFFFF"/>
                </a:solidFill>
                <a:latin typeface="DM Sans Bold"/>
                <a:ea typeface="DM Sans Bold"/>
                <a:cs typeface="DM Sans Bold"/>
                <a:sym typeface="DM Sans Bold"/>
              </a:rPr>
              <a:t>Global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347851" y="-218120"/>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6214359" y="5650511"/>
            <a:ext cx="2187476" cy="2195459"/>
          </a:xfrm>
          <a:custGeom>
            <a:avLst/>
            <a:gdLst/>
            <a:ahLst/>
            <a:cxnLst/>
            <a:rect l="l" t="t" r="r" b="b"/>
            <a:pathLst>
              <a:path w="2187476" h="2195459">
                <a:moveTo>
                  <a:pt x="0" y="0"/>
                </a:moveTo>
                <a:lnTo>
                  <a:pt x="2187476" y="0"/>
                </a:lnTo>
                <a:lnTo>
                  <a:pt x="2187476" y="2195459"/>
                </a:lnTo>
                <a:lnTo>
                  <a:pt x="0" y="2195459"/>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H="1">
            <a:off x="15163800" y="1033111"/>
            <a:ext cx="3439262" cy="9253889"/>
          </a:xfrm>
          <a:custGeom>
            <a:avLst/>
            <a:gdLst/>
            <a:ahLst/>
            <a:cxnLst/>
            <a:rect l="l" t="t" r="r" b="b"/>
            <a:pathLst>
              <a:path w="5156860" h="9752927">
                <a:moveTo>
                  <a:pt x="5156860" y="0"/>
                </a:moveTo>
                <a:lnTo>
                  <a:pt x="0" y="0"/>
                </a:lnTo>
                <a:lnTo>
                  <a:pt x="0" y="9752927"/>
                </a:lnTo>
                <a:lnTo>
                  <a:pt x="5156860" y="9752927"/>
                </a:lnTo>
                <a:lnTo>
                  <a:pt x="5156860" y="0"/>
                </a:lnTo>
                <a:close/>
              </a:path>
            </a:pathLst>
          </a:custGeom>
          <a:blipFill>
            <a:blip r:embed="rId7"/>
            <a:stretch>
              <a:fillRect/>
            </a:stretch>
          </a:blipFill>
        </p:spPr>
      </p:sp>
      <p:sp>
        <p:nvSpPr>
          <p:cNvPr id="8" name="TextBox 8"/>
          <p:cNvSpPr txBox="1"/>
          <p:nvPr/>
        </p:nvSpPr>
        <p:spPr>
          <a:xfrm>
            <a:off x="288858" y="444222"/>
            <a:ext cx="8112976" cy="3232306"/>
          </a:xfrm>
          <a:prstGeom prst="rect">
            <a:avLst/>
          </a:prstGeom>
        </p:spPr>
        <p:txBody>
          <a:bodyPr lIns="0" tIns="0" rIns="0" bIns="0" rtlCol="0" anchor="t">
            <a:spAutoFit/>
          </a:bodyPr>
          <a:lstStyle/>
          <a:p>
            <a:pPr marL="0" lvl="0" indent="0" algn="l">
              <a:lnSpc>
                <a:spcPts val="8394"/>
              </a:lnSpc>
            </a:pPr>
            <a:r>
              <a:rPr lang="en-US" sz="8394" b="1" spc="-83">
                <a:solidFill>
                  <a:srgbClr val="FFFFFF"/>
                </a:solidFill>
                <a:latin typeface="DM Sans Bold"/>
                <a:ea typeface="DM Sans Bold"/>
                <a:cs typeface="DM Sans Bold"/>
                <a:sym typeface="DM Sans Bold"/>
              </a:rPr>
              <a:t>Knowledge Representation Reasoning </a:t>
            </a:r>
          </a:p>
        </p:txBody>
      </p:sp>
      <p:sp>
        <p:nvSpPr>
          <p:cNvPr id="9" name="TextBox 9"/>
          <p:cNvSpPr txBox="1"/>
          <p:nvPr/>
        </p:nvSpPr>
        <p:spPr>
          <a:xfrm>
            <a:off x="2581083" y="4522398"/>
            <a:ext cx="5365385" cy="5355506"/>
          </a:xfrm>
          <a:prstGeom prst="rect">
            <a:avLst/>
          </a:prstGeom>
        </p:spPr>
        <p:txBody>
          <a:bodyPr lIns="0" tIns="0" rIns="0" bIns="0" rtlCol="0" anchor="t">
            <a:spAutoFit/>
          </a:bodyPr>
          <a:lstStyle/>
          <a:p>
            <a:pPr algn="l">
              <a:lnSpc>
                <a:spcPts val="6092"/>
              </a:lnSpc>
            </a:pPr>
            <a:r>
              <a:rPr lang="en-US" sz="5077" spc="-50">
                <a:solidFill>
                  <a:srgbClr val="FFFFFF"/>
                </a:solidFill>
                <a:latin typeface="DM Sans"/>
                <a:ea typeface="DM Sans"/>
                <a:cs typeface="DM Sans"/>
                <a:sym typeface="DM Sans"/>
              </a:rPr>
              <a:t>Logic</a:t>
            </a:r>
          </a:p>
          <a:p>
            <a:pPr algn="l">
              <a:lnSpc>
                <a:spcPts val="6092"/>
              </a:lnSpc>
            </a:pPr>
            <a:r>
              <a:rPr lang="en-US" sz="5077" spc="-50">
                <a:solidFill>
                  <a:srgbClr val="FFFFFF"/>
                </a:solidFill>
                <a:latin typeface="DM Sans"/>
                <a:ea typeface="DM Sans"/>
                <a:cs typeface="DM Sans"/>
                <a:sym typeface="DM Sans"/>
              </a:rPr>
              <a:t>Rules</a:t>
            </a:r>
          </a:p>
          <a:p>
            <a:pPr algn="l">
              <a:lnSpc>
                <a:spcPts val="6092"/>
              </a:lnSpc>
            </a:pPr>
            <a:r>
              <a:rPr lang="en-US" sz="5077" spc="-50">
                <a:solidFill>
                  <a:srgbClr val="FFFFFF"/>
                </a:solidFill>
                <a:latin typeface="DM Sans"/>
                <a:ea typeface="DM Sans"/>
                <a:cs typeface="DM Sans"/>
                <a:sym typeface="DM Sans"/>
              </a:rPr>
              <a:t>Semantic Netword</a:t>
            </a:r>
          </a:p>
          <a:p>
            <a:pPr algn="l">
              <a:lnSpc>
                <a:spcPts val="6092"/>
              </a:lnSpc>
            </a:pPr>
            <a:r>
              <a:rPr lang="en-US" sz="5077" spc="-50">
                <a:solidFill>
                  <a:srgbClr val="FFFFFF"/>
                </a:solidFill>
                <a:latin typeface="DM Sans"/>
                <a:ea typeface="DM Sans"/>
                <a:cs typeface="DM Sans"/>
                <a:sym typeface="DM Sans"/>
              </a:rPr>
              <a:t>Frame</a:t>
            </a:r>
          </a:p>
          <a:p>
            <a:pPr algn="l">
              <a:lnSpc>
                <a:spcPts val="6092"/>
              </a:lnSpc>
            </a:pPr>
            <a:r>
              <a:rPr lang="en-US" sz="5077" spc="-50">
                <a:solidFill>
                  <a:srgbClr val="FFFFFF"/>
                </a:solidFill>
                <a:latin typeface="DM Sans"/>
                <a:ea typeface="DM Sans"/>
                <a:cs typeface="DM Sans"/>
                <a:sym typeface="DM Sans"/>
              </a:rPr>
              <a:t>Script</a:t>
            </a:r>
          </a:p>
          <a:p>
            <a:pPr marL="0" lvl="0" indent="0" algn="l">
              <a:lnSpc>
                <a:spcPts val="6092"/>
              </a:lnSpc>
            </a:pPr>
            <a:endParaRPr lang="en-US" sz="5077" spc="-50">
              <a:solidFill>
                <a:srgbClr val="FFFFFF"/>
              </a:solidFill>
              <a:latin typeface="DM Sans"/>
              <a:ea typeface="DM Sans"/>
              <a:cs typeface="DM Sans"/>
              <a:sym typeface="DM Sans"/>
            </a:endParaRPr>
          </a:p>
        </p:txBody>
      </p:sp>
      <p:sp>
        <p:nvSpPr>
          <p:cNvPr id="10" name="TextBox 10"/>
          <p:cNvSpPr txBox="1"/>
          <p:nvPr/>
        </p:nvSpPr>
        <p:spPr>
          <a:xfrm>
            <a:off x="9144000" y="4947764"/>
            <a:ext cx="6256422" cy="3249544"/>
          </a:xfrm>
          <a:prstGeom prst="rect">
            <a:avLst/>
          </a:prstGeom>
        </p:spPr>
        <p:txBody>
          <a:bodyPr lIns="0" tIns="0" rIns="0" bIns="0" rtlCol="0" anchor="t">
            <a:spAutoFit/>
          </a:bodyPr>
          <a:lstStyle/>
          <a:p>
            <a:pPr algn="ctr">
              <a:lnSpc>
                <a:spcPts val="6275"/>
              </a:lnSpc>
              <a:spcBef>
                <a:spcPct val="0"/>
              </a:spcBef>
            </a:pPr>
            <a:r>
              <a:rPr lang="en-US" sz="6000" spc="-62" dirty="0" smtClean="0">
                <a:solidFill>
                  <a:srgbClr val="FFFFFF"/>
                </a:solidFill>
                <a:latin typeface="DM Sans"/>
                <a:ea typeface="DM Sans"/>
                <a:cs typeface="DM Sans"/>
                <a:sym typeface="DM Sans"/>
              </a:rPr>
              <a:t>Independent Law</a:t>
            </a:r>
            <a:endParaRPr lang="en-US" sz="6000" spc="-62" dirty="0">
              <a:solidFill>
                <a:srgbClr val="FFFFFF"/>
              </a:solidFill>
              <a:latin typeface="DM Sans"/>
              <a:ea typeface="DM Sans"/>
              <a:cs typeface="DM Sans"/>
              <a:sym typeface="DM Sans"/>
            </a:endParaRPr>
          </a:p>
          <a:p>
            <a:pPr algn="ctr">
              <a:lnSpc>
                <a:spcPts val="6275"/>
              </a:lnSpc>
              <a:spcBef>
                <a:spcPct val="0"/>
              </a:spcBef>
            </a:pPr>
            <a:r>
              <a:rPr lang="en-US" sz="6000" spc="-62" dirty="0">
                <a:solidFill>
                  <a:srgbClr val="FFFFFF"/>
                </a:solidFill>
                <a:latin typeface="DM Sans"/>
                <a:ea typeface="DM Sans"/>
                <a:cs typeface="DM Sans"/>
                <a:sym typeface="DM Sans"/>
              </a:rPr>
              <a:t>Cumulative Law</a:t>
            </a:r>
          </a:p>
          <a:p>
            <a:pPr algn="ctr">
              <a:lnSpc>
                <a:spcPts val="6275"/>
              </a:lnSpc>
              <a:spcBef>
                <a:spcPct val="0"/>
              </a:spcBef>
            </a:pPr>
            <a:r>
              <a:rPr lang="en-US" sz="6000" spc="-62" dirty="0">
                <a:solidFill>
                  <a:srgbClr val="FFFFFF"/>
                </a:solidFill>
                <a:latin typeface="DM Sans"/>
                <a:ea typeface="DM Sans"/>
                <a:cs typeface="DM Sans"/>
                <a:sym typeface="DM Sans"/>
              </a:rPr>
              <a:t>Associative Law</a:t>
            </a:r>
          </a:p>
          <a:p>
            <a:pPr algn="ctr">
              <a:lnSpc>
                <a:spcPts val="6275"/>
              </a:lnSpc>
              <a:spcBef>
                <a:spcPct val="0"/>
              </a:spcBef>
            </a:pPr>
            <a:r>
              <a:rPr lang="en-US" sz="6000" spc="-62" dirty="0">
                <a:solidFill>
                  <a:srgbClr val="FFFFFF"/>
                </a:solidFill>
                <a:latin typeface="DM Sans"/>
                <a:ea typeface="DM Sans"/>
                <a:cs typeface="DM Sans"/>
                <a:sym typeface="DM Sans"/>
              </a:rPr>
              <a:t>De-</a:t>
            </a:r>
            <a:r>
              <a:rPr lang="en-US" sz="6000" spc="-62" dirty="0" err="1">
                <a:solidFill>
                  <a:srgbClr val="FFFFFF"/>
                </a:solidFill>
                <a:latin typeface="DM Sans"/>
                <a:ea typeface="DM Sans"/>
                <a:cs typeface="DM Sans"/>
                <a:sym typeface="DM Sans"/>
              </a:rPr>
              <a:t>Morgans</a:t>
            </a:r>
            <a:r>
              <a:rPr lang="en-US" sz="6000" spc="-62" dirty="0">
                <a:solidFill>
                  <a:srgbClr val="FFFFFF"/>
                </a:solidFill>
                <a:latin typeface="DM Sans"/>
                <a:ea typeface="DM Sans"/>
                <a:cs typeface="DM Sans"/>
                <a:sym typeface="DM Sans"/>
              </a:rPr>
              <a:t> Law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347851" y="-218120"/>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1803418" y="2844819"/>
            <a:ext cx="5823404" cy="4374832"/>
          </a:xfrm>
          <a:custGeom>
            <a:avLst/>
            <a:gdLst/>
            <a:ahLst/>
            <a:cxnLst/>
            <a:rect l="l" t="t" r="r" b="b"/>
            <a:pathLst>
              <a:path w="5823404" h="4374832">
                <a:moveTo>
                  <a:pt x="0" y="0"/>
                </a:moveTo>
                <a:lnTo>
                  <a:pt x="5823404" y="0"/>
                </a:lnTo>
                <a:lnTo>
                  <a:pt x="5823404" y="4374832"/>
                </a:lnTo>
                <a:lnTo>
                  <a:pt x="0" y="4374832"/>
                </a:lnTo>
                <a:lnTo>
                  <a:pt x="0" y="0"/>
                </a:lnTo>
                <a:close/>
              </a:path>
            </a:pathLst>
          </a:custGeom>
          <a:blipFill>
            <a:blip r:embed="rId5"/>
            <a:stretch>
              <a:fillRect/>
            </a:stretch>
          </a:blipFill>
        </p:spPr>
      </p:sp>
      <p:sp>
        <p:nvSpPr>
          <p:cNvPr id="7" name="Freeform 7"/>
          <p:cNvSpPr/>
          <p:nvPr/>
        </p:nvSpPr>
        <p:spPr>
          <a:xfrm>
            <a:off x="11603948" y="2549394"/>
            <a:ext cx="4959474" cy="4965681"/>
          </a:xfrm>
          <a:custGeom>
            <a:avLst/>
            <a:gdLst/>
            <a:ahLst/>
            <a:cxnLst/>
            <a:rect l="l" t="t" r="r" b="b"/>
            <a:pathLst>
              <a:path w="4959474" h="4965681">
                <a:moveTo>
                  <a:pt x="0" y="0"/>
                </a:moveTo>
                <a:lnTo>
                  <a:pt x="4959474" y="0"/>
                </a:lnTo>
                <a:lnTo>
                  <a:pt x="4959474" y="4965681"/>
                </a:lnTo>
                <a:lnTo>
                  <a:pt x="0" y="4965681"/>
                </a:lnTo>
                <a:lnTo>
                  <a:pt x="0" y="0"/>
                </a:lnTo>
                <a:close/>
              </a:path>
            </a:pathLst>
          </a:custGeom>
          <a:blipFill>
            <a:blip r:embed="rId6"/>
            <a:stretch>
              <a:fillRect/>
            </a:stretch>
          </a:blipFill>
        </p:spPr>
      </p:sp>
      <p:sp>
        <p:nvSpPr>
          <p:cNvPr id="8" name="TextBox 8"/>
          <p:cNvSpPr txBox="1"/>
          <p:nvPr/>
        </p:nvSpPr>
        <p:spPr>
          <a:xfrm>
            <a:off x="4299397" y="367274"/>
            <a:ext cx="11311341" cy="1551452"/>
          </a:xfrm>
          <a:prstGeom prst="rect">
            <a:avLst/>
          </a:prstGeom>
        </p:spPr>
        <p:txBody>
          <a:bodyPr lIns="0" tIns="0" rIns="0" bIns="0" rtlCol="0" anchor="t">
            <a:spAutoFit/>
          </a:bodyPr>
          <a:lstStyle/>
          <a:p>
            <a:pPr marL="0" lvl="0" indent="0" algn="l">
              <a:lnSpc>
                <a:spcPts val="11703"/>
              </a:lnSpc>
            </a:pPr>
            <a:r>
              <a:rPr lang="en-US" sz="11703" b="1" spc="-117">
                <a:solidFill>
                  <a:srgbClr val="FFFFFF"/>
                </a:solidFill>
                <a:latin typeface="DM Sans Bold"/>
                <a:ea typeface="DM Sans Bold"/>
                <a:cs typeface="DM Sans Bold"/>
                <a:sym typeface="DM Sans Bold"/>
              </a:rPr>
              <a:t>AI in Action</a:t>
            </a:r>
          </a:p>
        </p:txBody>
      </p:sp>
      <p:sp>
        <p:nvSpPr>
          <p:cNvPr id="9" name="TextBox 9"/>
          <p:cNvSpPr txBox="1"/>
          <p:nvPr/>
        </p:nvSpPr>
        <p:spPr>
          <a:xfrm>
            <a:off x="2575940" y="7678568"/>
            <a:ext cx="3446914" cy="826769"/>
          </a:xfrm>
          <a:prstGeom prst="rect">
            <a:avLst/>
          </a:prstGeom>
        </p:spPr>
        <p:txBody>
          <a:bodyPr lIns="0" tIns="0" rIns="0" bIns="0" rtlCol="0" anchor="t">
            <a:spAutoFit/>
          </a:bodyPr>
          <a:lstStyle/>
          <a:p>
            <a:pPr algn="ctr">
              <a:lnSpc>
                <a:spcPts val="6299"/>
              </a:lnSpc>
              <a:spcBef>
                <a:spcPct val="0"/>
              </a:spcBef>
            </a:pPr>
            <a:r>
              <a:rPr lang="en-US" sz="6299" b="1" spc="-62">
                <a:solidFill>
                  <a:srgbClr val="FFFFFF"/>
                </a:solidFill>
                <a:latin typeface="DM Sans Bold"/>
                <a:ea typeface="DM Sans Bold"/>
                <a:cs typeface="DM Sans Bold"/>
                <a:sym typeface="DM Sans Bold"/>
              </a:rPr>
              <a:t>Robotics</a:t>
            </a:r>
          </a:p>
        </p:txBody>
      </p:sp>
      <p:sp>
        <p:nvSpPr>
          <p:cNvPr id="10" name="TextBox 10"/>
          <p:cNvSpPr txBox="1"/>
          <p:nvPr/>
        </p:nvSpPr>
        <p:spPr>
          <a:xfrm>
            <a:off x="9958389" y="7847626"/>
            <a:ext cx="8329611" cy="1410674"/>
          </a:xfrm>
          <a:prstGeom prst="rect">
            <a:avLst/>
          </a:prstGeom>
        </p:spPr>
        <p:txBody>
          <a:bodyPr lIns="0" tIns="0" rIns="0" bIns="0" rtlCol="0" anchor="t">
            <a:spAutoFit/>
          </a:bodyPr>
          <a:lstStyle/>
          <a:p>
            <a:pPr algn="ctr">
              <a:lnSpc>
                <a:spcPts val="5401"/>
              </a:lnSpc>
              <a:spcBef>
                <a:spcPct val="0"/>
              </a:spcBef>
            </a:pPr>
            <a:r>
              <a:rPr lang="en-US" sz="5401" b="1" spc="-54">
                <a:solidFill>
                  <a:srgbClr val="FFFFFF"/>
                </a:solidFill>
                <a:latin typeface="DM Sans Bold"/>
                <a:ea typeface="DM Sans Bold"/>
                <a:cs typeface="DM Sans Bold"/>
                <a:sym typeface="DM Sans Bold"/>
              </a:rPr>
              <a:t>Natural Language Processing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440555" y="-674860"/>
            <a:ext cx="20997909" cy="10778349"/>
            <a:chOff x="-18943" y="0"/>
            <a:chExt cx="27997213" cy="14371132"/>
          </a:xfrm>
        </p:grpSpPr>
        <p:sp>
          <p:nvSpPr>
            <p:cNvPr id="4" name="Freeform 4"/>
            <p:cNvSpPr/>
            <p:nvPr/>
          </p:nvSpPr>
          <p:spPr>
            <a:xfrm>
              <a:off x="-18943" y="370187"/>
              <a:ext cx="14000944"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6200266" y="367274"/>
            <a:ext cx="11311341" cy="1551452"/>
          </a:xfrm>
          <a:prstGeom prst="rect">
            <a:avLst/>
          </a:prstGeom>
        </p:spPr>
        <p:txBody>
          <a:bodyPr lIns="0" tIns="0" rIns="0" bIns="0" rtlCol="0" anchor="t">
            <a:spAutoFit/>
          </a:bodyPr>
          <a:lstStyle/>
          <a:p>
            <a:pPr marL="0" lvl="0" indent="0" algn="l">
              <a:lnSpc>
                <a:spcPts val="11703"/>
              </a:lnSpc>
            </a:pPr>
            <a:r>
              <a:rPr lang="en-US" sz="11703" b="1" spc="-117">
                <a:solidFill>
                  <a:srgbClr val="FFFFFF"/>
                </a:solidFill>
                <a:latin typeface="DM Sans Bold"/>
                <a:ea typeface="DM Sans Bold"/>
                <a:cs typeface="DM Sans Bold"/>
                <a:sym typeface="DM Sans Bold"/>
              </a:rPr>
              <a:t>Games</a:t>
            </a:r>
          </a:p>
        </p:txBody>
      </p:sp>
      <p:sp>
        <p:nvSpPr>
          <p:cNvPr id="21" name="TextBox 20"/>
          <p:cNvSpPr txBox="1"/>
          <p:nvPr/>
        </p:nvSpPr>
        <p:spPr>
          <a:xfrm>
            <a:off x="990600" y="2186094"/>
            <a:ext cx="4114800" cy="1323439"/>
          </a:xfrm>
          <a:prstGeom prst="rect">
            <a:avLst/>
          </a:prstGeom>
          <a:noFill/>
        </p:spPr>
        <p:txBody>
          <a:bodyPr wrap="square" rtlCol="0">
            <a:spAutoFit/>
          </a:bodyPr>
          <a:lstStyle/>
          <a:p>
            <a:r>
              <a:rPr lang="en-US" sz="8000" b="1" dirty="0" err="1" smtClean="0">
                <a:solidFill>
                  <a:schemeClr val="bg2"/>
                </a:solidFill>
              </a:rPr>
              <a:t>Tictactoe</a:t>
            </a:r>
            <a:endParaRPr lang="en-US" sz="8000" b="1" dirty="0">
              <a:solidFill>
                <a:schemeClr val="bg2"/>
              </a:solidFill>
            </a:endParaRPr>
          </a:p>
        </p:txBody>
      </p:sp>
      <p:sp>
        <p:nvSpPr>
          <p:cNvPr id="22" name="TextBox 21"/>
          <p:cNvSpPr txBox="1"/>
          <p:nvPr/>
        </p:nvSpPr>
        <p:spPr>
          <a:xfrm>
            <a:off x="1274413" y="4082538"/>
            <a:ext cx="3046668" cy="954107"/>
          </a:xfrm>
          <a:prstGeom prst="rect">
            <a:avLst/>
          </a:prstGeom>
          <a:noFill/>
        </p:spPr>
        <p:txBody>
          <a:bodyPr wrap="none" rtlCol="0">
            <a:spAutoFit/>
          </a:bodyPr>
          <a:lstStyle/>
          <a:p>
            <a:r>
              <a:rPr lang="en-US" sz="2800" dirty="0" err="1" smtClean="0">
                <a:solidFill>
                  <a:schemeClr val="bg2"/>
                </a:solidFill>
              </a:rPr>
              <a:t>Implmented</a:t>
            </a:r>
            <a:r>
              <a:rPr lang="en-US" sz="2800" dirty="0" smtClean="0">
                <a:solidFill>
                  <a:schemeClr val="bg2"/>
                </a:solidFill>
              </a:rPr>
              <a:t> Using</a:t>
            </a:r>
          </a:p>
          <a:p>
            <a:r>
              <a:rPr lang="en-US" sz="2800" dirty="0" smtClean="0">
                <a:solidFill>
                  <a:schemeClr val="bg2"/>
                </a:solidFill>
              </a:rPr>
              <a:t> </a:t>
            </a:r>
            <a:r>
              <a:rPr lang="en-US" sz="2800" dirty="0" err="1" smtClean="0">
                <a:solidFill>
                  <a:schemeClr val="bg2"/>
                </a:solidFill>
              </a:rPr>
              <a:t>minimax</a:t>
            </a:r>
            <a:r>
              <a:rPr lang="en-US" sz="2800" dirty="0" smtClean="0">
                <a:solidFill>
                  <a:schemeClr val="bg2"/>
                </a:solidFill>
              </a:rPr>
              <a:t> Algorithm</a:t>
            </a:r>
            <a:endParaRPr lang="en-US" sz="2800" dirty="0">
              <a:solidFill>
                <a:schemeClr val="bg2"/>
              </a:solidFill>
            </a:endParaRPr>
          </a:p>
        </p:txBody>
      </p:sp>
      <p:sp>
        <p:nvSpPr>
          <p:cNvPr id="23" name="TextBox 22"/>
          <p:cNvSpPr txBox="1"/>
          <p:nvPr/>
        </p:nvSpPr>
        <p:spPr>
          <a:xfrm>
            <a:off x="7488264" y="1924998"/>
            <a:ext cx="2856872" cy="1446550"/>
          </a:xfrm>
          <a:prstGeom prst="rect">
            <a:avLst/>
          </a:prstGeom>
          <a:noFill/>
        </p:spPr>
        <p:txBody>
          <a:bodyPr wrap="none" rtlCol="0">
            <a:spAutoFit/>
          </a:bodyPr>
          <a:lstStyle/>
          <a:p>
            <a:r>
              <a:rPr lang="en-US" sz="8800" b="1" dirty="0" smtClean="0">
                <a:solidFill>
                  <a:schemeClr val="bg2"/>
                </a:solidFill>
              </a:rPr>
              <a:t>Chess</a:t>
            </a:r>
            <a:endParaRPr lang="en-US" sz="8800" b="1" dirty="0">
              <a:solidFill>
                <a:schemeClr val="bg2"/>
              </a:solidFill>
            </a:endParaRPr>
          </a:p>
        </p:txBody>
      </p:sp>
      <p:sp>
        <p:nvSpPr>
          <p:cNvPr id="24" name="Rectangle 23"/>
          <p:cNvSpPr/>
          <p:nvPr/>
        </p:nvSpPr>
        <p:spPr>
          <a:xfrm>
            <a:off x="7284546" y="4082538"/>
            <a:ext cx="3718908" cy="1077218"/>
          </a:xfrm>
          <a:prstGeom prst="rect">
            <a:avLst/>
          </a:prstGeom>
        </p:spPr>
        <p:txBody>
          <a:bodyPr wrap="square">
            <a:spAutoFit/>
          </a:bodyPr>
          <a:lstStyle/>
          <a:p>
            <a:r>
              <a:rPr lang="en-US" sz="3200" dirty="0" err="1">
                <a:solidFill>
                  <a:schemeClr val="bg2"/>
                </a:solidFill>
              </a:rPr>
              <a:t>Implmented</a:t>
            </a:r>
            <a:r>
              <a:rPr lang="en-US" sz="3200" dirty="0">
                <a:solidFill>
                  <a:schemeClr val="bg2"/>
                </a:solidFill>
              </a:rPr>
              <a:t> Using</a:t>
            </a:r>
          </a:p>
          <a:p>
            <a:r>
              <a:rPr lang="en-US" sz="3200" dirty="0">
                <a:solidFill>
                  <a:schemeClr val="bg2"/>
                </a:solidFill>
              </a:rPr>
              <a:t> </a:t>
            </a:r>
            <a:r>
              <a:rPr lang="en-US" sz="3200" dirty="0" err="1">
                <a:solidFill>
                  <a:schemeClr val="bg2"/>
                </a:solidFill>
              </a:rPr>
              <a:t>minimax</a:t>
            </a:r>
            <a:r>
              <a:rPr lang="en-US" sz="3200" dirty="0">
                <a:solidFill>
                  <a:schemeClr val="bg2"/>
                </a:solidFill>
              </a:rPr>
              <a:t> Algorithm</a:t>
            </a:r>
            <a:endParaRPr lang="en-US" sz="3200" dirty="0">
              <a:solidFill>
                <a:schemeClr val="bg2"/>
              </a:solidFill>
            </a:endParaRPr>
          </a:p>
        </p:txBody>
      </p:sp>
      <p:sp>
        <p:nvSpPr>
          <p:cNvPr id="25" name="Rectangle 24"/>
          <p:cNvSpPr/>
          <p:nvPr/>
        </p:nvSpPr>
        <p:spPr>
          <a:xfrm>
            <a:off x="12573000" y="2019300"/>
            <a:ext cx="5440400" cy="1200329"/>
          </a:xfrm>
          <a:prstGeom prst="rect">
            <a:avLst/>
          </a:prstGeom>
        </p:spPr>
        <p:txBody>
          <a:bodyPr wrap="none">
            <a:spAutoFit/>
          </a:bodyPr>
          <a:lstStyle/>
          <a:p>
            <a:r>
              <a:rPr lang="en-US" sz="7200" b="1" dirty="0" smtClean="0">
                <a:solidFill>
                  <a:schemeClr val="bg2"/>
                </a:solidFill>
              </a:rPr>
              <a:t>Minesweeper</a:t>
            </a:r>
            <a:endParaRPr lang="en-US" b="1" dirty="0">
              <a:solidFill>
                <a:schemeClr val="bg2"/>
              </a:solidFill>
            </a:endParaRPr>
          </a:p>
        </p:txBody>
      </p:sp>
      <p:sp>
        <p:nvSpPr>
          <p:cNvPr id="26" name="Rectangle 25"/>
          <p:cNvSpPr/>
          <p:nvPr/>
        </p:nvSpPr>
        <p:spPr>
          <a:xfrm>
            <a:off x="12030373" y="3713207"/>
            <a:ext cx="5038427" cy="1323439"/>
          </a:xfrm>
          <a:prstGeom prst="rect">
            <a:avLst/>
          </a:prstGeom>
        </p:spPr>
        <p:txBody>
          <a:bodyPr wrap="square">
            <a:spAutoFit/>
          </a:bodyPr>
          <a:lstStyle/>
          <a:p>
            <a:r>
              <a:rPr lang="en-US" sz="4000" dirty="0" err="1">
                <a:solidFill>
                  <a:schemeClr val="bg2"/>
                </a:solidFill>
              </a:rPr>
              <a:t>Implmented</a:t>
            </a:r>
            <a:r>
              <a:rPr lang="en-US" sz="4000" dirty="0">
                <a:solidFill>
                  <a:schemeClr val="bg2"/>
                </a:solidFill>
              </a:rPr>
              <a:t> Using</a:t>
            </a:r>
          </a:p>
          <a:p>
            <a:r>
              <a:rPr lang="en-US" sz="4000" dirty="0">
                <a:solidFill>
                  <a:schemeClr val="bg2"/>
                </a:solidFill>
              </a:rPr>
              <a:t> </a:t>
            </a:r>
            <a:r>
              <a:rPr lang="en-US" sz="4000" dirty="0" smtClean="0">
                <a:solidFill>
                  <a:schemeClr val="bg2"/>
                </a:solidFill>
              </a:rPr>
              <a:t>BFS Algorithm</a:t>
            </a:r>
            <a:endParaRPr lang="en-US" sz="4000" dirty="0">
              <a:solidFill>
                <a:schemeClr val="bg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347851" y="-10685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6957736" y="2788457"/>
            <a:ext cx="6005786" cy="4074743"/>
          </a:xfrm>
          <a:prstGeom prst="rect">
            <a:avLst/>
          </a:prstGeom>
        </p:spPr>
        <p:txBody>
          <a:bodyPr lIns="0" tIns="0" rIns="0" bIns="0" rtlCol="0" anchor="t">
            <a:spAutoFit/>
          </a:bodyPr>
          <a:lstStyle/>
          <a:p>
            <a:pPr marL="0" lvl="0" indent="0" algn="l">
              <a:lnSpc>
                <a:spcPts val="15679"/>
              </a:lnSpc>
            </a:pPr>
            <a:r>
              <a:rPr lang="en-US" sz="15679" b="1" spc="-156">
                <a:solidFill>
                  <a:srgbClr val="FFFFFF"/>
                </a:solidFill>
                <a:latin typeface="DM Sans Bold"/>
                <a:ea typeface="DM Sans Bold"/>
                <a:cs typeface="DM Sans Bold"/>
                <a:sym typeface="DM Sans Bold"/>
              </a:rPr>
              <a:t>Thank You</a:t>
            </a:r>
          </a:p>
        </p:txBody>
      </p:sp>
      <p:sp>
        <p:nvSpPr>
          <p:cNvPr id="7" name="Freeform 7"/>
          <p:cNvSpPr/>
          <p:nvPr/>
        </p:nvSpPr>
        <p:spPr>
          <a:xfrm>
            <a:off x="457200" y="419099"/>
            <a:ext cx="5715000" cy="9867901"/>
          </a:xfrm>
          <a:custGeom>
            <a:avLst/>
            <a:gdLst/>
            <a:ahLst/>
            <a:cxnLst/>
            <a:rect l="l" t="t" r="r" b="b"/>
            <a:pathLst>
              <a:path w="9280196" h="11334591">
                <a:moveTo>
                  <a:pt x="0" y="0"/>
                </a:moveTo>
                <a:lnTo>
                  <a:pt x="9280197" y="0"/>
                </a:lnTo>
                <a:lnTo>
                  <a:pt x="9280197" y="11334591"/>
                </a:lnTo>
                <a:lnTo>
                  <a:pt x="0" y="11334591"/>
                </a:lnTo>
                <a:lnTo>
                  <a:pt x="0" y="0"/>
                </a:lnTo>
                <a:close/>
              </a:path>
            </a:pathLst>
          </a:custGeom>
          <a:blipFill>
            <a:blip r:embed="rId5"/>
            <a:stretch>
              <a:fillRect/>
            </a:stretch>
          </a:blipFill>
        </p:spPr>
      </p:sp>
      <p:sp>
        <p:nvSpPr>
          <p:cNvPr id="8" name="Freeform 8"/>
          <p:cNvSpPr/>
          <p:nvPr/>
        </p:nvSpPr>
        <p:spPr>
          <a:xfrm flipH="1">
            <a:off x="13402307" y="5143501"/>
            <a:ext cx="4733293" cy="4953000"/>
          </a:xfrm>
          <a:custGeom>
            <a:avLst/>
            <a:gdLst/>
            <a:ahLst/>
            <a:cxnLst/>
            <a:rect l="l" t="t" r="r" b="b"/>
            <a:pathLst>
              <a:path w="5816566" h="7104203">
                <a:moveTo>
                  <a:pt x="5816566" y="0"/>
                </a:moveTo>
                <a:lnTo>
                  <a:pt x="0" y="0"/>
                </a:lnTo>
                <a:lnTo>
                  <a:pt x="0" y="7104203"/>
                </a:lnTo>
                <a:lnTo>
                  <a:pt x="5816566" y="7104203"/>
                </a:lnTo>
                <a:lnTo>
                  <a:pt x="5816566" y="0"/>
                </a:lnTo>
                <a:close/>
              </a:path>
            </a:pathLst>
          </a:custGeom>
          <a:blipFill>
            <a:blip r:embed="rId5"/>
            <a:stretch>
              <a:fillRect/>
            </a:stretch>
          </a:blipFill>
        </p:spPr>
      </p:sp>
      <p:sp>
        <p:nvSpPr>
          <p:cNvPr id="9" name="Freeform 9"/>
          <p:cNvSpPr/>
          <p:nvPr/>
        </p:nvSpPr>
        <p:spPr>
          <a:xfrm>
            <a:off x="15294233" y="-106854"/>
            <a:ext cx="2841367" cy="3223600"/>
          </a:xfrm>
          <a:custGeom>
            <a:avLst/>
            <a:gdLst/>
            <a:ahLst/>
            <a:cxnLst/>
            <a:rect l="l" t="t" r="r" b="b"/>
            <a:pathLst>
              <a:path w="4620962" h="4637827">
                <a:moveTo>
                  <a:pt x="0" y="0"/>
                </a:moveTo>
                <a:lnTo>
                  <a:pt x="4620962" y="0"/>
                </a:lnTo>
                <a:lnTo>
                  <a:pt x="4620962" y="4637826"/>
                </a:lnTo>
                <a:lnTo>
                  <a:pt x="0" y="4637826"/>
                </a:lnTo>
                <a:lnTo>
                  <a:pt x="0" y="0"/>
                </a:lnTo>
                <a:close/>
              </a:path>
            </a:pathLst>
          </a:custGeom>
          <a:blipFill>
            <a:blip r:embed="rId6">
              <a:alphaModFix amt="86000"/>
              <a:extLst>
                <a:ext uri="{96DAC541-7B7A-43D3-8B79-37D633B846F1}">
                  <asvg:svgBlip xmlns="" xmlns:asvg="http://schemas.microsoft.com/office/drawing/2016/SVG/main" r:embed="rId7"/>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1347851" y="-10685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1028700" y="1398497"/>
            <a:ext cx="7732608" cy="3498734"/>
          </a:xfrm>
          <a:prstGeom prst="rect">
            <a:avLst/>
          </a:prstGeom>
        </p:spPr>
        <p:txBody>
          <a:bodyPr lIns="0" tIns="0" rIns="0" bIns="0" rtlCol="0" anchor="t">
            <a:spAutoFit/>
          </a:bodyPr>
          <a:lstStyle/>
          <a:p>
            <a:pPr marL="0" lvl="0" indent="0" algn="l">
              <a:lnSpc>
                <a:spcPts val="9084"/>
              </a:lnSpc>
            </a:pPr>
            <a:r>
              <a:rPr lang="en-US" sz="9084" b="1" spc="-90">
                <a:solidFill>
                  <a:srgbClr val="FFFFFF"/>
                </a:solidFill>
                <a:latin typeface="DM Sans Bold"/>
                <a:ea typeface="DM Sans Bold"/>
                <a:cs typeface="DM Sans Bold"/>
                <a:sym typeface="DM Sans Bold"/>
              </a:rPr>
              <a:t>What is Artificial Intelligence?</a:t>
            </a:r>
          </a:p>
        </p:txBody>
      </p:sp>
      <p:grpSp>
        <p:nvGrpSpPr>
          <p:cNvPr id="7" name="Group 7"/>
          <p:cNvGrpSpPr/>
          <p:nvPr/>
        </p:nvGrpSpPr>
        <p:grpSpPr>
          <a:xfrm>
            <a:off x="10697195" y="5373313"/>
            <a:ext cx="6562105" cy="3884987"/>
            <a:chOff x="0" y="0"/>
            <a:chExt cx="1016642" cy="601886"/>
          </a:xfrm>
        </p:grpSpPr>
        <p:sp>
          <p:nvSpPr>
            <p:cNvPr id="8" name="Freeform 8"/>
            <p:cNvSpPr/>
            <p:nvPr/>
          </p:nvSpPr>
          <p:spPr>
            <a:xfrm>
              <a:off x="0" y="0"/>
              <a:ext cx="1016642" cy="601886"/>
            </a:xfrm>
            <a:custGeom>
              <a:avLst/>
              <a:gdLst/>
              <a:ahLst/>
              <a:cxnLst/>
              <a:rect l="l" t="t" r="r" b="b"/>
              <a:pathLst>
                <a:path w="1016642" h="601886">
                  <a:moveTo>
                    <a:pt x="0" y="0"/>
                  </a:moveTo>
                  <a:lnTo>
                    <a:pt x="1016642" y="0"/>
                  </a:lnTo>
                  <a:lnTo>
                    <a:pt x="1016642" y="601886"/>
                  </a:lnTo>
                  <a:lnTo>
                    <a:pt x="0" y="601886"/>
                  </a:lnTo>
                  <a:close/>
                </a:path>
              </a:pathLst>
            </a:custGeom>
            <a:blipFill>
              <a:blip r:embed="rId5"/>
              <a:stretch>
                <a:fillRect t="-6373" b="-6373"/>
              </a:stretch>
            </a:blipFill>
          </p:spPr>
        </p:sp>
      </p:grpSp>
      <p:sp>
        <p:nvSpPr>
          <p:cNvPr id="9" name="Freeform 9"/>
          <p:cNvSpPr/>
          <p:nvPr/>
        </p:nvSpPr>
        <p:spPr>
          <a:xfrm>
            <a:off x="7856826" y="1217522"/>
            <a:ext cx="2110612" cy="2118315"/>
          </a:xfrm>
          <a:custGeom>
            <a:avLst/>
            <a:gdLst/>
            <a:ahLst/>
            <a:cxnLst/>
            <a:rect l="l" t="t" r="r" b="b"/>
            <a:pathLst>
              <a:path w="2110612" h="2118315">
                <a:moveTo>
                  <a:pt x="0" y="0"/>
                </a:moveTo>
                <a:lnTo>
                  <a:pt x="2110612" y="0"/>
                </a:lnTo>
                <a:lnTo>
                  <a:pt x="2110612" y="2118315"/>
                </a:lnTo>
                <a:lnTo>
                  <a:pt x="0" y="2118315"/>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0" name="TextBox 10"/>
          <p:cNvSpPr txBox="1"/>
          <p:nvPr/>
        </p:nvSpPr>
        <p:spPr>
          <a:xfrm>
            <a:off x="1028700" y="5982307"/>
            <a:ext cx="8500562" cy="2667000"/>
          </a:xfrm>
          <a:prstGeom prst="rect">
            <a:avLst/>
          </a:prstGeom>
        </p:spPr>
        <p:txBody>
          <a:bodyPr lIns="0" tIns="0" rIns="0" bIns="0" rtlCol="0" anchor="t">
            <a:spAutoFit/>
          </a:bodyPr>
          <a:lstStyle/>
          <a:p>
            <a:pPr marL="0" lvl="0" indent="0" algn="l">
              <a:lnSpc>
                <a:spcPts val="4236"/>
              </a:lnSpc>
            </a:pPr>
            <a:r>
              <a:rPr lang="en-US" sz="3530" spc="-35">
                <a:solidFill>
                  <a:srgbClr val="FFFFFF"/>
                </a:solidFill>
                <a:latin typeface="DM Sans"/>
                <a:ea typeface="DM Sans"/>
                <a:cs typeface="DM Sans"/>
                <a:sym typeface="DM Sans"/>
              </a:rPr>
              <a:t>Artificial Intelligence (AI) is the a branch pf computer science by which we can create intelligent machines which can behave like a human, think like a human and able to make decisions.</a:t>
            </a:r>
          </a:p>
        </p:txBody>
      </p:sp>
      <p:sp>
        <p:nvSpPr>
          <p:cNvPr id="11" name="TextBox 11"/>
          <p:cNvSpPr txBox="1"/>
          <p:nvPr/>
        </p:nvSpPr>
        <p:spPr>
          <a:xfrm>
            <a:off x="10933049" y="2181781"/>
            <a:ext cx="7159273" cy="1665466"/>
          </a:xfrm>
          <a:prstGeom prst="rect">
            <a:avLst/>
          </a:prstGeom>
        </p:spPr>
        <p:txBody>
          <a:bodyPr lIns="0" tIns="0" rIns="0" bIns="0" rtlCol="0" anchor="t">
            <a:spAutoFit/>
          </a:bodyPr>
          <a:lstStyle/>
          <a:p>
            <a:pPr algn="l">
              <a:lnSpc>
                <a:spcPts val="4400"/>
              </a:lnSpc>
            </a:pPr>
            <a:r>
              <a:rPr lang="en-US" sz="3143">
                <a:solidFill>
                  <a:srgbClr val="FFFFFF"/>
                </a:solidFill>
                <a:latin typeface="Arimo"/>
                <a:ea typeface="Arimo"/>
                <a:cs typeface="Arimo"/>
                <a:sym typeface="Arimo"/>
              </a:rPr>
              <a:t>AI enhances efficiency, safety, and innovation, addressing global challenges inclusively.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1347851" y="151152"/>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822782" y="794795"/>
            <a:ext cx="10886239" cy="1317633"/>
          </a:xfrm>
          <a:prstGeom prst="rect">
            <a:avLst/>
          </a:prstGeom>
        </p:spPr>
        <p:txBody>
          <a:bodyPr lIns="0" tIns="0" rIns="0" bIns="0" rtlCol="0" anchor="t">
            <a:spAutoFit/>
          </a:bodyPr>
          <a:lstStyle/>
          <a:p>
            <a:pPr marL="0" lvl="0" indent="0" algn="l">
              <a:lnSpc>
                <a:spcPts val="9875"/>
              </a:lnSpc>
            </a:pPr>
            <a:r>
              <a:rPr lang="en-US" sz="9875" b="1" spc="-98">
                <a:solidFill>
                  <a:srgbClr val="FFFFFF"/>
                </a:solidFill>
                <a:latin typeface="DM Sans Bold"/>
                <a:ea typeface="DM Sans Bold"/>
                <a:cs typeface="DM Sans Bold"/>
                <a:sym typeface="DM Sans Bold"/>
              </a:rPr>
              <a:t>Approaches to AI</a:t>
            </a:r>
          </a:p>
        </p:txBody>
      </p:sp>
      <p:sp>
        <p:nvSpPr>
          <p:cNvPr id="7" name="TextBox 7"/>
          <p:cNvSpPr txBox="1"/>
          <p:nvPr/>
        </p:nvSpPr>
        <p:spPr>
          <a:xfrm>
            <a:off x="1140757" y="2714126"/>
            <a:ext cx="4704031" cy="882691"/>
          </a:xfrm>
          <a:prstGeom prst="rect">
            <a:avLst/>
          </a:prstGeom>
        </p:spPr>
        <p:txBody>
          <a:bodyPr lIns="0" tIns="0" rIns="0" bIns="0" rtlCol="0" anchor="t">
            <a:spAutoFit/>
          </a:bodyPr>
          <a:lstStyle/>
          <a:p>
            <a:pPr marL="0" lvl="0" indent="0" algn="l">
              <a:lnSpc>
                <a:spcPts val="6626"/>
              </a:lnSpc>
            </a:pPr>
            <a:r>
              <a:rPr lang="en-US" sz="6626" b="1" spc="-66">
                <a:solidFill>
                  <a:srgbClr val="FFFFFF"/>
                </a:solidFill>
                <a:latin typeface="DM Sans Bold"/>
                <a:ea typeface="DM Sans Bold"/>
                <a:cs typeface="DM Sans Bold"/>
                <a:sym typeface="DM Sans Bold"/>
              </a:rPr>
              <a:t>Turing Test</a:t>
            </a:r>
          </a:p>
        </p:txBody>
      </p:sp>
      <p:sp>
        <p:nvSpPr>
          <p:cNvPr id="8" name="TextBox 8"/>
          <p:cNvSpPr txBox="1"/>
          <p:nvPr/>
        </p:nvSpPr>
        <p:spPr>
          <a:xfrm>
            <a:off x="1028700" y="6098209"/>
            <a:ext cx="8445078" cy="882777"/>
          </a:xfrm>
          <a:prstGeom prst="rect">
            <a:avLst/>
          </a:prstGeom>
        </p:spPr>
        <p:txBody>
          <a:bodyPr lIns="0" tIns="0" rIns="0" bIns="0" rtlCol="0" anchor="t">
            <a:spAutoFit/>
          </a:bodyPr>
          <a:lstStyle/>
          <a:p>
            <a:pPr marL="0" lvl="0" indent="0" algn="l">
              <a:lnSpc>
                <a:spcPts val="6630"/>
              </a:lnSpc>
            </a:pPr>
            <a:r>
              <a:rPr lang="en-US" sz="6630" b="1" spc="-66">
                <a:solidFill>
                  <a:srgbClr val="FFFFFF"/>
                </a:solidFill>
                <a:latin typeface="DM Sans Bold"/>
                <a:ea typeface="DM Sans Bold"/>
                <a:cs typeface="DM Sans Bold"/>
                <a:sym typeface="DM Sans Bold"/>
              </a:rPr>
              <a:t>Cognitive Science</a:t>
            </a:r>
          </a:p>
        </p:txBody>
      </p:sp>
      <p:sp>
        <p:nvSpPr>
          <p:cNvPr id="9" name="TextBox 9"/>
          <p:cNvSpPr txBox="1"/>
          <p:nvPr/>
        </p:nvSpPr>
        <p:spPr>
          <a:xfrm>
            <a:off x="1140757" y="4356805"/>
            <a:ext cx="6370537" cy="882777"/>
          </a:xfrm>
          <a:prstGeom prst="rect">
            <a:avLst/>
          </a:prstGeom>
        </p:spPr>
        <p:txBody>
          <a:bodyPr lIns="0" tIns="0" rIns="0" bIns="0" rtlCol="0" anchor="t">
            <a:spAutoFit/>
          </a:bodyPr>
          <a:lstStyle/>
          <a:p>
            <a:pPr marL="0" lvl="0" indent="0" algn="l">
              <a:lnSpc>
                <a:spcPts val="6630"/>
              </a:lnSpc>
            </a:pPr>
            <a:r>
              <a:rPr lang="en-US" sz="6630" b="1" spc="-66">
                <a:solidFill>
                  <a:srgbClr val="FFFFFF"/>
                </a:solidFill>
                <a:latin typeface="DM Sans Bold"/>
                <a:ea typeface="DM Sans Bold"/>
                <a:cs typeface="DM Sans Bold"/>
                <a:sym typeface="DM Sans Bold"/>
              </a:rPr>
              <a:t>Law of Logic</a:t>
            </a:r>
          </a:p>
        </p:txBody>
      </p:sp>
      <p:sp>
        <p:nvSpPr>
          <p:cNvPr id="10" name="TextBox 10"/>
          <p:cNvSpPr txBox="1"/>
          <p:nvPr/>
        </p:nvSpPr>
        <p:spPr>
          <a:xfrm>
            <a:off x="1140757" y="3561705"/>
            <a:ext cx="6376062" cy="400050"/>
          </a:xfrm>
          <a:prstGeom prst="rect">
            <a:avLst/>
          </a:prstGeom>
        </p:spPr>
        <p:txBody>
          <a:bodyPr lIns="0" tIns="0" rIns="0" bIns="0" rtlCol="0" anchor="t">
            <a:spAutoFit/>
          </a:bodyPr>
          <a:lstStyle/>
          <a:p>
            <a:pPr marL="0" lvl="0" indent="0" algn="l">
              <a:lnSpc>
                <a:spcPts val="3276"/>
              </a:lnSpc>
            </a:pPr>
            <a:r>
              <a:rPr lang="en-US" sz="2730" spc="-27">
                <a:solidFill>
                  <a:srgbClr val="FFFFFF"/>
                </a:solidFill>
                <a:latin typeface="DM Sans"/>
                <a:ea typeface="DM Sans"/>
                <a:cs typeface="DM Sans"/>
                <a:sym typeface="DM Sans"/>
              </a:rPr>
              <a:t>Systems that think like human</a:t>
            </a:r>
          </a:p>
        </p:txBody>
      </p:sp>
      <p:sp>
        <p:nvSpPr>
          <p:cNvPr id="11" name="TextBox 11"/>
          <p:cNvSpPr txBox="1"/>
          <p:nvPr/>
        </p:nvSpPr>
        <p:spPr>
          <a:xfrm>
            <a:off x="1140757" y="6990511"/>
            <a:ext cx="5472723" cy="400050"/>
          </a:xfrm>
          <a:prstGeom prst="rect">
            <a:avLst/>
          </a:prstGeom>
        </p:spPr>
        <p:txBody>
          <a:bodyPr lIns="0" tIns="0" rIns="0" bIns="0" rtlCol="0" anchor="t">
            <a:spAutoFit/>
          </a:bodyPr>
          <a:lstStyle/>
          <a:p>
            <a:pPr marL="0" lvl="0" indent="0" algn="l">
              <a:lnSpc>
                <a:spcPts val="3276"/>
              </a:lnSpc>
            </a:pPr>
            <a:r>
              <a:rPr lang="en-US" sz="2729" spc="-27">
                <a:solidFill>
                  <a:srgbClr val="FFFFFF"/>
                </a:solidFill>
                <a:latin typeface="DM Sans"/>
                <a:ea typeface="DM Sans"/>
                <a:cs typeface="DM Sans"/>
                <a:sym typeface="DM Sans"/>
              </a:rPr>
              <a:t>Systems that act like human</a:t>
            </a:r>
          </a:p>
        </p:txBody>
      </p:sp>
      <p:sp>
        <p:nvSpPr>
          <p:cNvPr id="12" name="TextBox 12"/>
          <p:cNvSpPr txBox="1"/>
          <p:nvPr/>
        </p:nvSpPr>
        <p:spPr>
          <a:xfrm>
            <a:off x="1140757" y="5249107"/>
            <a:ext cx="5472723" cy="400050"/>
          </a:xfrm>
          <a:prstGeom prst="rect">
            <a:avLst/>
          </a:prstGeom>
        </p:spPr>
        <p:txBody>
          <a:bodyPr lIns="0" tIns="0" rIns="0" bIns="0" rtlCol="0" anchor="t">
            <a:spAutoFit/>
          </a:bodyPr>
          <a:lstStyle/>
          <a:p>
            <a:pPr marL="0" lvl="0" indent="0" algn="l">
              <a:lnSpc>
                <a:spcPts val="3276"/>
              </a:lnSpc>
            </a:pPr>
            <a:r>
              <a:rPr lang="en-US" sz="2729" spc="-27">
                <a:solidFill>
                  <a:srgbClr val="FFFFFF"/>
                </a:solidFill>
                <a:latin typeface="DM Sans"/>
                <a:ea typeface="DM Sans"/>
                <a:cs typeface="DM Sans"/>
                <a:sym typeface="DM Sans"/>
              </a:rPr>
              <a:t>Systems that think Rationally</a:t>
            </a:r>
          </a:p>
        </p:txBody>
      </p:sp>
      <p:sp>
        <p:nvSpPr>
          <p:cNvPr id="13" name="Freeform 13"/>
          <p:cNvSpPr/>
          <p:nvPr/>
        </p:nvSpPr>
        <p:spPr>
          <a:xfrm flipH="1">
            <a:off x="12696250" y="1927525"/>
            <a:ext cx="4372550" cy="8359475"/>
          </a:xfrm>
          <a:custGeom>
            <a:avLst/>
            <a:gdLst/>
            <a:ahLst/>
            <a:cxnLst/>
            <a:rect l="l" t="t" r="r" b="b"/>
            <a:pathLst>
              <a:path w="4678863" h="9697125">
                <a:moveTo>
                  <a:pt x="4678863" y="0"/>
                </a:moveTo>
                <a:lnTo>
                  <a:pt x="0" y="0"/>
                </a:lnTo>
                <a:lnTo>
                  <a:pt x="0" y="9697125"/>
                </a:lnTo>
                <a:lnTo>
                  <a:pt x="4678863" y="9697125"/>
                </a:lnTo>
                <a:lnTo>
                  <a:pt x="4678863" y="0"/>
                </a:lnTo>
                <a:close/>
              </a:path>
            </a:pathLst>
          </a:custGeom>
          <a:blipFill>
            <a:blip r:embed="rId5"/>
            <a:stretch>
              <a:fillRect/>
            </a:stretch>
          </a:blipFill>
        </p:spPr>
      </p:sp>
      <p:sp>
        <p:nvSpPr>
          <p:cNvPr id="14" name="Freeform 14"/>
          <p:cNvSpPr/>
          <p:nvPr/>
        </p:nvSpPr>
        <p:spPr>
          <a:xfrm>
            <a:off x="8314473" y="6980986"/>
            <a:ext cx="3877527" cy="3420314"/>
          </a:xfrm>
          <a:custGeom>
            <a:avLst/>
            <a:gdLst/>
            <a:ahLst/>
            <a:cxnLst/>
            <a:rect l="l" t="t" r="r" b="b"/>
            <a:pathLst>
              <a:path w="5782753" h="5803858">
                <a:moveTo>
                  <a:pt x="0" y="0"/>
                </a:moveTo>
                <a:lnTo>
                  <a:pt x="5782753" y="0"/>
                </a:lnTo>
                <a:lnTo>
                  <a:pt x="5782753" y="5803858"/>
                </a:lnTo>
                <a:lnTo>
                  <a:pt x="0" y="5803858"/>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5" name="TextBox 15"/>
          <p:cNvSpPr txBox="1"/>
          <p:nvPr/>
        </p:nvSpPr>
        <p:spPr>
          <a:xfrm>
            <a:off x="1135232" y="7838236"/>
            <a:ext cx="6632854" cy="882691"/>
          </a:xfrm>
          <a:prstGeom prst="rect">
            <a:avLst/>
          </a:prstGeom>
        </p:spPr>
        <p:txBody>
          <a:bodyPr lIns="0" tIns="0" rIns="0" bIns="0" rtlCol="0" anchor="t">
            <a:spAutoFit/>
          </a:bodyPr>
          <a:lstStyle/>
          <a:p>
            <a:pPr marL="0" lvl="0" indent="0" algn="l">
              <a:lnSpc>
                <a:spcPts val="6626"/>
              </a:lnSpc>
            </a:pPr>
            <a:r>
              <a:rPr lang="en-US" sz="6626" b="1" spc="-66">
                <a:solidFill>
                  <a:srgbClr val="FFFFFF"/>
                </a:solidFill>
                <a:latin typeface="DM Sans Bold"/>
                <a:ea typeface="DM Sans Bold"/>
                <a:cs typeface="DM Sans Bold"/>
                <a:sym typeface="DM Sans Bold"/>
              </a:rPr>
              <a:t>Rational Agent</a:t>
            </a:r>
          </a:p>
        </p:txBody>
      </p:sp>
      <p:sp>
        <p:nvSpPr>
          <p:cNvPr id="16" name="TextBox 16"/>
          <p:cNvSpPr txBox="1"/>
          <p:nvPr/>
        </p:nvSpPr>
        <p:spPr>
          <a:xfrm>
            <a:off x="1135232" y="8730452"/>
            <a:ext cx="6376062" cy="809625"/>
          </a:xfrm>
          <a:prstGeom prst="rect">
            <a:avLst/>
          </a:prstGeom>
        </p:spPr>
        <p:txBody>
          <a:bodyPr lIns="0" tIns="0" rIns="0" bIns="0" rtlCol="0" anchor="t">
            <a:spAutoFit/>
          </a:bodyPr>
          <a:lstStyle/>
          <a:p>
            <a:pPr algn="l">
              <a:lnSpc>
                <a:spcPts val="3276"/>
              </a:lnSpc>
            </a:pPr>
            <a:r>
              <a:rPr lang="en-US" sz="2730" spc="-27">
                <a:solidFill>
                  <a:srgbClr val="FFFFFF"/>
                </a:solidFill>
                <a:latin typeface="DM Sans"/>
                <a:ea typeface="DM Sans"/>
                <a:cs typeface="DM Sans"/>
                <a:sym typeface="DM Sans"/>
              </a:rPr>
              <a:t>Systems that act rationally</a:t>
            </a:r>
          </a:p>
          <a:p>
            <a:pPr marL="0" lvl="0" indent="0" algn="l">
              <a:lnSpc>
                <a:spcPts val="3276"/>
              </a:lnSpc>
            </a:pPr>
            <a:endParaRPr lang="en-US" sz="2730" spc="-27">
              <a:solidFill>
                <a:srgbClr val="FFFF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347851" y="-218120"/>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6388542" y="1481069"/>
            <a:ext cx="3538253" cy="3551166"/>
          </a:xfrm>
          <a:custGeom>
            <a:avLst/>
            <a:gdLst/>
            <a:ahLst/>
            <a:cxnLst/>
            <a:rect l="l" t="t" r="r" b="b"/>
            <a:pathLst>
              <a:path w="3538253" h="3551166">
                <a:moveTo>
                  <a:pt x="0" y="0"/>
                </a:moveTo>
                <a:lnTo>
                  <a:pt x="3538253" y="0"/>
                </a:lnTo>
                <a:lnTo>
                  <a:pt x="3538253" y="3551166"/>
                </a:lnTo>
                <a:lnTo>
                  <a:pt x="0" y="3551166"/>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7" name="Freeform 7"/>
          <p:cNvSpPr/>
          <p:nvPr/>
        </p:nvSpPr>
        <p:spPr>
          <a:xfrm flipH="1">
            <a:off x="15610738" y="2251317"/>
            <a:ext cx="2905862" cy="7921384"/>
          </a:xfrm>
          <a:custGeom>
            <a:avLst/>
            <a:gdLst/>
            <a:ahLst/>
            <a:cxnLst/>
            <a:rect l="l" t="t" r="r" b="b"/>
            <a:pathLst>
              <a:path w="5156860" h="9752927">
                <a:moveTo>
                  <a:pt x="5156860" y="0"/>
                </a:moveTo>
                <a:lnTo>
                  <a:pt x="0" y="0"/>
                </a:lnTo>
                <a:lnTo>
                  <a:pt x="0" y="9752927"/>
                </a:lnTo>
                <a:lnTo>
                  <a:pt x="5156860" y="9752927"/>
                </a:lnTo>
                <a:lnTo>
                  <a:pt x="5156860" y="0"/>
                </a:lnTo>
                <a:close/>
              </a:path>
            </a:pathLst>
          </a:custGeom>
          <a:blipFill>
            <a:blip r:embed="rId7"/>
            <a:stretch>
              <a:fillRect/>
            </a:stretch>
          </a:blipFill>
        </p:spPr>
      </p:sp>
      <p:sp>
        <p:nvSpPr>
          <p:cNvPr id="8" name="TextBox 8"/>
          <p:cNvSpPr txBox="1"/>
          <p:nvPr/>
        </p:nvSpPr>
        <p:spPr>
          <a:xfrm>
            <a:off x="279239" y="3042500"/>
            <a:ext cx="8132215" cy="1989734"/>
          </a:xfrm>
          <a:prstGeom prst="rect">
            <a:avLst/>
          </a:prstGeom>
        </p:spPr>
        <p:txBody>
          <a:bodyPr lIns="0" tIns="0" rIns="0" bIns="0" rtlCol="0" anchor="t">
            <a:spAutoFit/>
          </a:bodyPr>
          <a:lstStyle/>
          <a:p>
            <a:pPr marL="0" lvl="0" indent="0" algn="l">
              <a:lnSpc>
                <a:spcPts val="14960"/>
              </a:lnSpc>
            </a:pPr>
            <a:r>
              <a:rPr lang="en-US" sz="14960" b="1" spc="-149">
                <a:solidFill>
                  <a:srgbClr val="FFFFFF"/>
                </a:solidFill>
                <a:latin typeface="DM Sans Bold"/>
                <a:ea typeface="DM Sans Bold"/>
                <a:cs typeface="DM Sans Bold"/>
                <a:sym typeface="DM Sans Bold"/>
              </a:rPr>
              <a:t>Agents</a:t>
            </a:r>
          </a:p>
        </p:txBody>
      </p:sp>
      <p:sp>
        <p:nvSpPr>
          <p:cNvPr id="9" name="TextBox 9"/>
          <p:cNvSpPr txBox="1"/>
          <p:nvPr/>
        </p:nvSpPr>
        <p:spPr>
          <a:xfrm>
            <a:off x="533024" y="5133975"/>
            <a:ext cx="7624644" cy="2438400"/>
          </a:xfrm>
          <a:prstGeom prst="rect">
            <a:avLst/>
          </a:prstGeom>
        </p:spPr>
        <p:txBody>
          <a:bodyPr lIns="0" tIns="0" rIns="0" bIns="0" rtlCol="0" anchor="t">
            <a:spAutoFit/>
          </a:bodyPr>
          <a:lstStyle/>
          <a:p>
            <a:pPr marL="0" lvl="0" indent="0" algn="l">
              <a:lnSpc>
                <a:spcPts val="3868"/>
              </a:lnSpc>
            </a:pPr>
            <a:r>
              <a:rPr lang="en-US" sz="3223" spc="-32">
                <a:solidFill>
                  <a:srgbClr val="FFFFFF"/>
                </a:solidFill>
                <a:latin typeface="DM Sans"/>
                <a:ea typeface="DM Sans"/>
                <a:cs typeface="DM Sans"/>
                <a:sym typeface="DM Sans"/>
              </a:rPr>
              <a:t>Agent is a computer program or system that is designed to perceive it’s environment, make decision and take actions to achieve a specific goal or set of a goal.</a:t>
            </a:r>
          </a:p>
        </p:txBody>
      </p:sp>
      <p:sp>
        <p:nvSpPr>
          <p:cNvPr id="10" name="TextBox 10"/>
          <p:cNvSpPr txBox="1"/>
          <p:nvPr/>
        </p:nvSpPr>
        <p:spPr>
          <a:xfrm>
            <a:off x="10977446" y="1883828"/>
            <a:ext cx="4704031" cy="734977"/>
          </a:xfrm>
          <a:prstGeom prst="rect">
            <a:avLst/>
          </a:prstGeom>
        </p:spPr>
        <p:txBody>
          <a:bodyPr lIns="0" tIns="0" rIns="0" bIns="0" rtlCol="0" anchor="t">
            <a:spAutoFit/>
          </a:bodyPr>
          <a:lstStyle/>
          <a:p>
            <a:pPr marL="0" lvl="0" indent="0" algn="l">
              <a:lnSpc>
                <a:spcPts val="5526"/>
              </a:lnSpc>
            </a:pPr>
            <a:r>
              <a:rPr lang="en-US" sz="5526" b="1" spc="-55">
                <a:solidFill>
                  <a:srgbClr val="FFFFFF"/>
                </a:solidFill>
                <a:latin typeface="DM Sans Bold"/>
                <a:ea typeface="DM Sans Bold"/>
                <a:cs typeface="DM Sans Bold"/>
                <a:sym typeface="DM Sans Bold"/>
              </a:rPr>
              <a:t>Simple Reflex</a:t>
            </a:r>
          </a:p>
        </p:txBody>
      </p:sp>
      <p:sp>
        <p:nvSpPr>
          <p:cNvPr id="11" name="TextBox 11"/>
          <p:cNvSpPr txBox="1"/>
          <p:nvPr/>
        </p:nvSpPr>
        <p:spPr>
          <a:xfrm>
            <a:off x="10977446" y="3361427"/>
            <a:ext cx="4704031" cy="734977"/>
          </a:xfrm>
          <a:prstGeom prst="rect">
            <a:avLst/>
          </a:prstGeom>
        </p:spPr>
        <p:txBody>
          <a:bodyPr lIns="0" tIns="0" rIns="0" bIns="0" rtlCol="0" anchor="t">
            <a:spAutoFit/>
          </a:bodyPr>
          <a:lstStyle/>
          <a:p>
            <a:pPr marL="0" lvl="0" indent="0" algn="l">
              <a:lnSpc>
                <a:spcPts val="5526"/>
              </a:lnSpc>
            </a:pPr>
            <a:r>
              <a:rPr lang="en-US" sz="5526" b="1" spc="-55">
                <a:solidFill>
                  <a:srgbClr val="FFFFFF"/>
                </a:solidFill>
                <a:latin typeface="DM Sans Bold"/>
                <a:ea typeface="DM Sans Bold"/>
                <a:cs typeface="DM Sans Bold"/>
                <a:sym typeface="DM Sans Bold"/>
              </a:rPr>
              <a:t>Model Based</a:t>
            </a:r>
          </a:p>
        </p:txBody>
      </p:sp>
      <p:sp>
        <p:nvSpPr>
          <p:cNvPr id="12" name="TextBox 12"/>
          <p:cNvSpPr txBox="1"/>
          <p:nvPr/>
        </p:nvSpPr>
        <p:spPr>
          <a:xfrm>
            <a:off x="10977446" y="4717134"/>
            <a:ext cx="4704031" cy="734977"/>
          </a:xfrm>
          <a:prstGeom prst="rect">
            <a:avLst/>
          </a:prstGeom>
        </p:spPr>
        <p:txBody>
          <a:bodyPr lIns="0" tIns="0" rIns="0" bIns="0" rtlCol="0" anchor="t">
            <a:spAutoFit/>
          </a:bodyPr>
          <a:lstStyle/>
          <a:p>
            <a:pPr marL="0" lvl="0" indent="0" algn="l">
              <a:lnSpc>
                <a:spcPts val="5526"/>
              </a:lnSpc>
            </a:pPr>
            <a:r>
              <a:rPr lang="en-US" sz="5526" b="1" spc="-55">
                <a:solidFill>
                  <a:srgbClr val="FFFFFF"/>
                </a:solidFill>
                <a:latin typeface="DM Sans Bold"/>
                <a:ea typeface="DM Sans Bold"/>
                <a:cs typeface="DM Sans Bold"/>
                <a:sym typeface="DM Sans Bold"/>
              </a:rPr>
              <a:t>Goal Based</a:t>
            </a:r>
          </a:p>
        </p:txBody>
      </p:sp>
      <p:sp>
        <p:nvSpPr>
          <p:cNvPr id="13" name="TextBox 13"/>
          <p:cNvSpPr txBox="1"/>
          <p:nvPr/>
        </p:nvSpPr>
        <p:spPr>
          <a:xfrm>
            <a:off x="10977446" y="6333939"/>
            <a:ext cx="4704031" cy="734977"/>
          </a:xfrm>
          <a:prstGeom prst="rect">
            <a:avLst/>
          </a:prstGeom>
        </p:spPr>
        <p:txBody>
          <a:bodyPr lIns="0" tIns="0" rIns="0" bIns="0" rtlCol="0" anchor="t">
            <a:spAutoFit/>
          </a:bodyPr>
          <a:lstStyle/>
          <a:p>
            <a:pPr marL="0" lvl="0" indent="0" algn="l">
              <a:lnSpc>
                <a:spcPts val="5526"/>
              </a:lnSpc>
            </a:pPr>
            <a:r>
              <a:rPr lang="en-US" sz="5526" b="1" spc="-55">
                <a:solidFill>
                  <a:srgbClr val="FFFFFF"/>
                </a:solidFill>
                <a:latin typeface="DM Sans Bold"/>
                <a:ea typeface="DM Sans Bold"/>
                <a:cs typeface="DM Sans Bold"/>
                <a:sym typeface="DM Sans Bold"/>
              </a:rPr>
              <a:t>Utility Based</a:t>
            </a:r>
          </a:p>
        </p:txBody>
      </p:sp>
      <p:sp>
        <p:nvSpPr>
          <p:cNvPr id="14" name="TextBox 14"/>
          <p:cNvSpPr txBox="1"/>
          <p:nvPr/>
        </p:nvSpPr>
        <p:spPr>
          <a:xfrm>
            <a:off x="10977446" y="7950745"/>
            <a:ext cx="5039479" cy="734977"/>
          </a:xfrm>
          <a:prstGeom prst="rect">
            <a:avLst/>
          </a:prstGeom>
        </p:spPr>
        <p:txBody>
          <a:bodyPr lIns="0" tIns="0" rIns="0" bIns="0" rtlCol="0" anchor="t">
            <a:spAutoFit/>
          </a:bodyPr>
          <a:lstStyle/>
          <a:p>
            <a:pPr marL="0" lvl="0" indent="0" algn="l">
              <a:lnSpc>
                <a:spcPts val="5526"/>
              </a:lnSpc>
            </a:pPr>
            <a:r>
              <a:rPr lang="en-US" sz="5526" b="1" spc="-55">
                <a:solidFill>
                  <a:srgbClr val="FFFFFF"/>
                </a:solidFill>
                <a:latin typeface="DM Sans Bold"/>
                <a:ea typeface="DM Sans Bold"/>
                <a:cs typeface="DM Sans Bold"/>
                <a:sym typeface="DM Sans Bold"/>
              </a:rPr>
              <a:t>Learning Agent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9299944" y="-214947"/>
            <a:ext cx="10305738" cy="10287000"/>
          </a:xfrm>
          <a:custGeom>
            <a:avLst/>
            <a:gdLst/>
            <a:ahLst/>
            <a:cxnLst/>
            <a:rect l="l" t="t" r="r" b="b"/>
            <a:pathLst>
              <a:path w="10305738" h="10287000">
                <a:moveTo>
                  <a:pt x="0" y="0"/>
                </a:moveTo>
                <a:lnTo>
                  <a:pt x="10305738" y="0"/>
                </a:lnTo>
                <a:lnTo>
                  <a:pt x="10305738" y="10287000"/>
                </a:lnTo>
                <a:lnTo>
                  <a:pt x="0" y="10287000"/>
                </a:lnTo>
                <a:lnTo>
                  <a:pt x="0" y="0"/>
                </a:lnTo>
                <a:close/>
              </a:path>
            </a:pathLst>
          </a:custGeom>
          <a:blipFill>
            <a:blip r:embed="rId3">
              <a:alphaModFix amt="14000"/>
              <a:extLst>
                <a:ext uri="{96DAC541-7B7A-43D3-8B79-37D633B846F1}">
                  <asvg:svgBlip xmlns="" xmlns:asvg="http://schemas.microsoft.com/office/drawing/2016/SVG/main" r:embed="rId4"/>
                </a:ext>
              </a:extLst>
            </a:blip>
            <a:stretch>
              <a:fillRect/>
            </a:stretch>
          </a:blipFill>
        </p:spPr>
      </p:sp>
      <p:sp>
        <p:nvSpPr>
          <p:cNvPr id="4" name="Freeform 4"/>
          <p:cNvSpPr/>
          <p:nvPr/>
        </p:nvSpPr>
        <p:spPr>
          <a:xfrm>
            <a:off x="0" y="5789384"/>
            <a:ext cx="6795848" cy="4497616"/>
          </a:xfrm>
          <a:custGeom>
            <a:avLst/>
            <a:gdLst/>
            <a:ahLst/>
            <a:cxnLst/>
            <a:rect l="l" t="t" r="r" b="b"/>
            <a:pathLst>
              <a:path w="6795848" h="4497616">
                <a:moveTo>
                  <a:pt x="0" y="0"/>
                </a:moveTo>
                <a:lnTo>
                  <a:pt x="6795848" y="0"/>
                </a:lnTo>
                <a:lnTo>
                  <a:pt x="6795848" y="4497616"/>
                </a:lnTo>
                <a:lnTo>
                  <a:pt x="0" y="4497616"/>
                </a:lnTo>
                <a:lnTo>
                  <a:pt x="0" y="0"/>
                </a:lnTo>
                <a:close/>
              </a:path>
            </a:pathLst>
          </a:custGeom>
          <a:blipFill>
            <a:blip r:embed="rId5"/>
            <a:stretch>
              <a:fillRect/>
            </a:stretch>
          </a:blipFill>
        </p:spPr>
      </p:sp>
      <p:sp>
        <p:nvSpPr>
          <p:cNvPr id="5" name="TextBox 5"/>
          <p:cNvSpPr txBox="1"/>
          <p:nvPr/>
        </p:nvSpPr>
        <p:spPr>
          <a:xfrm>
            <a:off x="9334500" y="1071300"/>
            <a:ext cx="572421" cy="389222"/>
          </a:xfrm>
          <a:prstGeom prst="rect">
            <a:avLst/>
          </a:prstGeom>
        </p:spPr>
        <p:txBody>
          <a:bodyPr lIns="0" tIns="0" rIns="0" bIns="0" rtlCol="0" anchor="t">
            <a:spAutoFit/>
          </a:bodyPr>
          <a:lstStyle/>
          <a:p>
            <a:pPr algn="r">
              <a:lnSpc>
                <a:spcPts val="3219"/>
              </a:lnSpc>
            </a:pPr>
            <a:r>
              <a:rPr lang="en-US" sz="2299" u="sng">
                <a:solidFill>
                  <a:srgbClr val="221A00"/>
                </a:solidFill>
                <a:latin typeface="Now"/>
                <a:ea typeface="Now"/>
                <a:cs typeface="Now"/>
                <a:sym typeface="Now"/>
              </a:rPr>
              <a:t>01</a:t>
            </a:r>
          </a:p>
        </p:txBody>
      </p:sp>
      <p:sp>
        <p:nvSpPr>
          <p:cNvPr id="6" name="TextBox 6"/>
          <p:cNvSpPr txBox="1"/>
          <p:nvPr/>
        </p:nvSpPr>
        <p:spPr>
          <a:xfrm>
            <a:off x="9334500" y="3700780"/>
            <a:ext cx="572421" cy="389222"/>
          </a:xfrm>
          <a:prstGeom prst="rect">
            <a:avLst/>
          </a:prstGeom>
        </p:spPr>
        <p:txBody>
          <a:bodyPr lIns="0" tIns="0" rIns="0" bIns="0" rtlCol="0" anchor="t">
            <a:spAutoFit/>
          </a:bodyPr>
          <a:lstStyle/>
          <a:p>
            <a:pPr algn="r">
              <a:lnSpc>
                <a:spcPts val="3219"/>
              </a:lnSpc>
            </a:pPr>
            <a:r>
              <a:rPr lang="en-US" sz="2299" u="sng">
                <a:solidFill>
                  <a:srgbClr val="221A00"/>
                </a:solidFill>
                <a:latin typeface="Now"/>
                <a:ea typeface="Now"/>
                <a:cs typeface="Now"/>
                <a:sym typeface="Now"/>
              </a:rPr>
              <a:t>02</a:t>
            </a:r>
          </a:p>
        </p:txBody>
      </p:sp>
      <p:sp>
        <p:nvSpPr>
          <p:cNvPr id="7" name="TextBox 7"/>
          <p:cNvSpPr txBox="1"/>
          <p:nvPr/>
        </p:nvSpPr>
        <p:spPr>
          <a:xfrm>
            <a:off x="9334500" y="6851010"/>
            <a:ext cx="572421" cy="389222"/>
          </a:xfrm>
          <a:prstGeom prst="rect">
            <a:avLst/>
          </a:prstGeom>
        </p:spPr>
        <p:txBody>
          <a:bodyPr lIns="0" tIns="0" rIns="0" bIns="0" rtlCol="0" anchor="t">
            <a:spAutoFit/>
          </a:bodyPr>
          <a:lstStyle/>
          <a:p>
            <a:pPr algn="r">
              <a:lnSpc>
                <a:spcPts val="3219"/>
              </a:lnSpc>
            </a:pPr>
            <a:r>
              <a:rPr lang="en-US" sz="2299" u="sng">
                <a:solidFill>
                  <a:srgbClr val="221A00"/>
                </a:solidFill>
                <a:latin typeface="Now"/>
                <a:ea typeface="Now"/>
                <a:cs typeface="Now"/>
                <a:sym typeface="Now"/>
              </a:rPr>
              <a:t>03</a:t>
            </a:r>
          </a:p>
        </p:txBody>
      </p:sp>
      <p:sp>
        <p:nvSpPr>
          <p:cNvPr id="8" name="TextBox 8"/>
          <p:cNvSpPr txBox="1"/>
          <p:nvPr/>
        </p:nvSpPr>
        <p:spPr>
          <a:xfrm>
            <a:off x="277422" y="826347"/>
            <a:ext cx="8642820" cy="3324225"/>
          </a:xfrm>
          <a:prstGeom prst="rect">
            <a:avLst/>
          </a:prstGeom>
        </p:spPr>
        <p:txBody>
          <a:bodyPr lIns="0" tIns="0" rIns="0" bIns="0" rtlCol="0" anchor="t">
            <a:spAutoFit/>
          </a:bodyPr>
          <a:lstStyle/>
          <a:p>
            <a:pPr algn="ctr">
              <a:lnSpc>
                <a:spcPts val="13115"/>
              </a:lnSpc>
              <a:spcBef>
                <a:spcPct val="0"/>
              </a:spcBef>
            </a:pPr>
            <a:r>
              <a:rPr lang="en-US" sz="10929" b="1" spc="-109">
                <a:solidFill>
                  <a:srgbClr val="FFFFFF"/>
                </a:solidFill>
                <a:latin typeface="DM Sans Bold"/>
                <a:ea typeface="DM Sans Bold"/>
                <a:cs typeface="DM Sans Bold"/>
                <a:sym typeface="DM Sans Bold"/>
              </a:rPr>
              <a:t>Searching Strategies</a:t>
            </a:r>
          </a:p>
        </p:txBody>
      </p:sp>
      <p:sp>
        <p:nvSpPr>
          <p:cNvPr id="9" name="TextBox 9"/>
          <p:cNvSpPr txBox="1"/>
          <p:nvPr/>
        </p:nvSpPr>
        <p:spPr>
          <a:xfrm>
            <a:off x="8586456" y="1298102"/>
            <a:ext cx="7924800" cy="1025409"/>
          </a:xfrm>
          <a:prstGeom prst="rect">
            <a:avLst/>
          </a:prstGeom>
        </p:spPr>
        <p:txBody>
          <a:bodyPr lIns="0" tIns="0" rIns="0" bIns="0" rtlCol="0" anchor="t">
            <a:spAutoFit/>
          </a:bodyPr>
          <a:lstStyle/>
          <a:p>
            <a:pPr algn="ctr">
              <a:lnSpc>
                <a:spcPts val="8068"/>
              </a:lnSpc>
              <a:spcBef>
                <a:spcPct val="0"/>
              </a:spcBef>
            </a:pPr>
            <a:r>
              <a:rPr lang="en-US" sz="6600" b="1" spc="-67" dirty="0">
                <a:solidFill>
                  <a:srgbClr val="FFFFFF"/>
                </a:solidFill>
                <a:latin typeface="DM Sans Bold"/>
                <a:ea typeface="DM Sans Bold"/>
                <a:cs typeface="DM Sans Bold"/>
                <a:sym typeface="DM Sans Bold"/>
              </a:rPr>
              <a:t>State </a:t>
            </a:r>
            <a:r>
              <a:rPr lang="en-US" sz="6600" b="1" spc="-67" dirty="0" err="1" smtClean="0">
                <a:solidFill>
                  <a:srgbClr val="FFFFFF"/>
                </a:solidFill>
                <a:latin typeface="DM Sans Bold"/>
                <a:ea typeface="DM Sans Bold"/>
                <a:cs typeface="DM Sans Bold"/>
                <a:sym typeface="DM Sans Bold"/>
              </a:rPr>
              <a:t>SpaceSearch</a:t>
            </a:r>
            <a:endParaRPr lang="en-US" sz="6600" b="1" spc="-67" dirty="0">
              <a:solidFill>
                <a:srgbClr val="FFFFFF"/>
              </a:solidFill>
              <a:latin typeface="DM Sans Bold"/>
              <a:ea typeface="DM Sans Bold"/>
              <a:cs typeface="DM Sans Bold"/>
              <a:sym typeface="DM Sans Bold"/>
            </a:endParaRPr>
          </a:p>
        </p:txBody>
      </p:sp>
      <p:sp>
        <p:nvSpPr>
          <p:cNvPr id="10" name="TextBox 10"/>
          <p:cNvSpPr txBox="1"/>
          <p:nvPr/>
        </p:nvSpPr>
        <p:spPr>
          <a:xfrm>
            <a:off x="8586456" y="4935849"/>
            <a:ext cx="9172873" cy="1019175"/>
          </a:xfrm>
          <a:prstGeom prst="rect">
            <a:avLst/>
          </a:prstGeom>
        </p:spPr>
        <p:txBody>
          <a:bodyPr lIns="0" tIns="0" rIns="0" bIns="0" rtlCol="0" anchor="t">
            <a:spAutoFit/>
          </a:bodyPr>
          <a:lstStyle/>
          <a:p>
            <a:pPr algn="ctr">
              <a:lnSpc>
                <a:spcPts val="8063"/>
              </a:lnSpc>
              <a:spcBef>
                <a:spcPct val="0"/>
              </a:spcBef>
            </a:pPr>
            <a:r>
              <a:rPr lang="en-US" sz="6600" b="1" spc="-67" dirty="0">
                <a:solidFill>
                  <a:srgbClr val="FFFFFF"/>
                </a:solidFill>
                <a:latin typeface="DM Sans Bold"/>
                <a:ea typeface="DM Sans Bold"/>
                <a:cs typeface="DM Sans Bold"/>
                <a:sym typeface="DM Sans Bold"/>
              </a:rPr>
              <a:t>Well Defined problems</a:t>
            </a:r>
          </a:p>
        </p:txBody>
      </p:sp>
      <p:sp>
        <p:nvSpPr>
          <p:cNvPr id="11" name="TextBox 11"/>
          <p:cNvSpPr txBox="1"/>
          <p:nvPr/>
        </p:nvSpPr>
        <p:spPr>
          <a:xfrm>
            <a:off x="8997731" y="2453872"/>
            <a:ext cx="5155822" cy="1947566"/>
          </a:xfrm>
          <a:prstGeom prst="rect">
            <a:avLst/>
          </a:prstGeom>
        </p:spPr>
        <p:txBody>
          <a:bodyPr lIns="0" tIns="0" rIns="0" bIns="0" rtlCol="0" anchor="t">
            <a:spAutoFit/>
          </a:bodyPr>
          <a:lstStyle/>
          <a:p>
            <a:pPr algn="l">
              <a:lnSpc>
                <a:spcPts val="5140"/>
              </a:lnSpc>
            </a:pPr>
            <a:r>
              <a:rPr lang="en-US" sz="3672" b="1" dirty="0">
                <a:solidFill>
                  <a:srgbClr val="FFFFFF"/>
                </a:solidFill>
                <a:latin typeface="Arimo Bold"/>
                <a:ea typeface="Arimo Bold"/>
                <a:cs typeface="Arimo Bold"/>
                <a:sym typeface="Arimo Bold"/>
              </a:rPr>
              <a:t>Exploration, nodes, paths, solutions, optimization.</a:t>
            </a:r>
          </a:p>
        </p:txBody>
      </p:sp>
      <p:sp>
        <p:nvSpPr>
          <p:cNvPr id="12" name="TextBox 12"/>
          <p:cNvSpPr txBox="1"/>
          <p:nvPr/>
        </p:nvSpPr>
        <p:spPr>
          <a:xfrm>
            <a:off x="8920242" y="6106897"/>
            <a:ext cx="5856290" cy="1877447"/>
          </a:xfrm>
          <a:prstGeom prst="rect">
            <a:avLst/>
          </a:prstGeom>
        </p:spPr>
        <p:txBody>
          <a:bodyPr lIns="0" tIns="0" rIns="0" bIns="0" rtlCol="0" anchor="t">
            <a:spAutoFit/>
          </a:bodyPr>
          <a:lstStyle/>
          <a:p>
            <a:pPr algn="l">
              <a:lnSpc>
                <a:spcPts val="4946"/>
              </a:lnSpc>
            </a:pPr>
            <a:r>
              <a:rPr lang="en-US" sz="3533" b="1" dirty="0">
                <a:solidFill>
                  <a:srgbClr val="FFFFFF"/>
                </a:solidFill>
                <a:latin typeface="Arimo Bold"/>
                <a:ea typeface="Arimo Bold"/>
                <a:cs typeface="Arimo Bold"/>
                <a:sym typeface="Arimo Bold"/>
              </a:rPr>
              <a:t>Optimization, Classification, Regression, Clustering, Prediction.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9654293" y="-1933432"/>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1028700" y="6271703"/>
            <a:ext cx="8625593" cy="3600431"/>
          </a:xfrm>
          <a:prstGeom prst="rect">
            <a:avLst/>
          </a:prstGeom>
        </p:spPr>
        <p:txBody>
          <a:bodyPr lIns="0" tIns="0" rIns="0" bIns="0" rtlCol="0" anchor="t">
            <a:spAutoFit/>
          </a:bodyPr>
          <a:lstStyle/>
          <a:p>
            <a:pPr marL="0" lvl="0" indent="0" algn="l">
              <a:lnSpc>
                <a:spcPts val="9374"/>
              </a:lnSpc>
            </a:pPr>
            <a:r>
              <a:rPr lang="en-US" sz="9374" b="1" spc="-93">
                <a:solidFill>
                  <a:srgbClr val="FFFFFF"/>
                </a:solidFill>
                <a:latin typeface="DM Sans Bold"/>
                <a:ea typeface="DM Sans Bold"/>
                <a:cs typeface="DM Sans Bold"/>
                <a:sym typeface="DM Sans Bold"/>
              </a:rPr>
              <a:t>Implemented Uninformed Search</a:t>
            </a:r>
          </a:p>
        </p:txBody>
      </p:sp>
      <p:grpSp>
        <p:nvGrpSpPr>
          <p:cNvPr id="7" name="Group 7"/>
          <p:cNvGrpSpPr/>
          <p:nvPr/>
        </p:nvGrpSpPr>
        <p:grpSpPr>
          <a:xfrm>
            <a:off x="689680" y="609391"/>
            <a:ext cx="6562105" cy="3884987"/>
            <a:chOff x="0" y="0"/>
            <a:chExt cx="1016642" cy="601886"/>
          </a:xfrm>
        </p:grpSpPr>
        <p:sp>
          <p:nvSpPr>
            <p:cNvPr id="8" name="Freeform 8"/>
            <p:cNvSpPr/>
            <p:nvPr/>
          </p:nvSpPr>
          <p:spPr>
            <a:xfrm>
              <a:off x="0" y="0"/>
              <a:ext cx="1016642" cy="601886"/>
            </a:xfrm>
            <a:custGeom>
              <a:avLst/>
              <a:gdLst/>
              <a:ahLst/>
              <a:cxnLst/>
              <a:rect l="l" t="t" r="r" b="b"/>
              <a:pathLst>
                <a:path w="1016642" h="601886">
                  <a:moveTo>
                    <a:pt x="0" y="0"/>
                  </a:moveTo>
                  <a:lnTo>
                    <a:pt x="1016642" y="0"/>
                  </a:lnTo>
                  <a:lnTo>
                    <a:pt x="1016642" y="601886"/>
                  </a:lnTo>
                  <a:lnTo>
                    <a:pt x="0" y="601886"/>
                  </a:lnTo>
                  <a:close/>
                </a:path>
              </a:pathLst>
            </a:custGeom>
            <a:blipFill>
              <a:blip r:embed="rId5"/>
              <a:stretch>
                <a:fillRect t="-6373" b="-6373"/>
              </a:stretch>
            </a:blipFill>
          </p:spPr>
        </p:sp>
      </p:grpSp>
      <p:sp>
        <p:nvSpPr>
          <p:cNvPr id="9" name="TextBox 9"/>
          <p:cNvSpPr txBox="1"/>
          <p:nvPr/>
        </p:nvSpPr>
        <p:spPr>
          <a:xfrm>
            <a:off x="11493352" y="809416"/>
            <a:ext cx="3659528" cy="1400832"/>
          </a:xfrm>
          <a:prstGeom prst="rect">
            <a:avLst/>
          </a:prstGeom>
        </p:spPr>
        <p:txBody>
          <a:bodyPr lIns="0" tIns="0" rIns="0" bIns="0" rtlCol="0" anchor="t">
            <a:spAutoFit/>
          </a:bodyPr>
          <a:lstStyle/>
          <a:p>
            <a:pPr algn="ctr">
              <a:lnSpc>
                <a:spcPts val="10525"/>
              </a:lnSpc>
              <a:spcBef>
                <a:spcPct val="0"/>
              </a:spcBef>
            </a:pPr>
            <a:r>
              <a:rPr lang="en-US" sz="10525" b="1" spc="-105" dirty="0">
                <a:solidFill>
                  <a:srgbClr val="FFFFFF"/>
                </a:solidFill>
                <a:latin typeface="DM Sans Bold"/>
                <a:ea typeface="DM Sans Bold"/>
                <a:cs typeface="DM Sans Bold"/>
                <a:sym typeface="DM Sans Bold"/>
              </a:rPr>
              <a:t>BFS</a:t>
            </a:r>
          </a:p>
        </p:txBody>
      </p:sp>
      <p:sp>
        <p:nvSpPr>
          <p:cNvPr id="10" name="TextBox 10"/>
          <p:cNvSpPr txBox="1"/>
          <p:nvPr/>
        </p:nvSpPr>
        <p:spPr>
          <a:xfrm>
            <a:off x="11661076" y="3516948"/>
            <a:ext cx="3659528" cy="1400832"/>
          </a:xfrm>
          <a:prstGeom prst="rect">
            <a:avLst/>
          </a:prstGeom>
        </p:spPr>
        <p:txBody>
          <a:bodyPr lIns="0" tIns="0" rIns="0" bIns="0" rtlCol="0" anchor="t">
            <a:spAutoFit/>
          </a:bodyPr>
          <a:lstStyle/>
          <a:p>
            <a:pPr algn="ctr">
              <a:lnSpc>
                <a:spcPts val="10525"/>
              </a:lnSpc>
              <a:spcBef>
                <a:spcPct val="0"/>
              </a:spcBef>
            </a:pPr>
            <a:r>
              <a:rPr lang="en-US" sz="10525" b="1" spc="-105" dirty="0">
                <a:solidFill>
                  <a:srgbClr val="FFFFFF"/>
                </a:solidFill>
                <a:latin typeface="DM Sans Bold"/>
                <a:ea typeface="DM Sans Bold"/>
                <a:cs typeface="DM Sans Bold"/>
                <a:sym typeface="DM Sans Bold"/>
              </a:rPr>
              <a:t>DFS</a:t>
            </a:r>
          </a:p>
        </p:txBody>
      </p:sp>
      <p:sp>
        <p:nvSpPr>
          <p:cNvPr id="11" name="TextBox 11"/>
          <p:cNvSpPr txBox="1"/>
          <p:nvPr/>
        </p:nvSpPr>
        <p:spPr>
          <a:xfrm>
            <a:off x="11661076" y="7203963"/>
            <a:ext cx="3659528" cy="1400832"/>
          </a:xfrm>
          <a:prstGeom prst="rect">
            <a:avLst/>
          </a:prstGeom>
        </p:spPr>
        <p:txBody>
          <a:bodyPr lIns="0" tIns="0" rIns="0" bIns="0" rtlCol="0" anchor="t">
            <a:spAutoFit/>
          </a:bodyPr>
          <a:lstStyle/>
          <a:p>
            <a:pPr algn="ctr">
              <a:lnSpc>
                <a:spcPts val="10525"/>
              </a:lnSpc>
              <a:spcBef>
                <a:spcPct val="0"/>
              </a:spcBef>
            </a:pPr>
            <a:r>
              <a:rPr lang="en-US" sz="10525" b="1" spc="-105">
                <a:solidFill>
                  <a:srgbClr val="FFFFFF"/>
                </a:solidFill>
                <a:latin typeface="DM Sans Bold"/>
                <a:ea typeface="DM Sans Bold"/>
                <a:cs typeface="DM Sans Bold"/>
                <a:sym typeface="DM Sans Bold"/>
              </a:rPr>
              <a:t>DLS</a:t>
            </a:r>
          </a:p>
        </p:txBody>
      </p:sp>
      <p:sp>
        <p:nvSpPr>
          <p:cNvPr id="12" name="TextBox 12"/>
          <p:cNvSpPr txBox="1"/>
          <p:nvPr/>
        </p:nvSpPr>
        <p:spPr>
          <a:xfrm>
            <a:off x="12216339" y="1917315"/>
            <a:ext cx="4763421" cy="1173887"/>
          </a:xfrm>
          <a:prstGeom prst="rect">
            <a:avLst/>
          </a:prstGeom>
        </p:spPr>
        <p:txBody>
          <a:bodyPr lIns="0" tIns="0" rIns="0" bIns="0" rtlCol="0" anchor="t">
            <a:spAutoFit/>
          </a:bodyPr>
          <a:lstStyle/>
          <a:p>
            <a:pPr algn="l">
              <a:lnSpc>
                <a:spcPts val="4606"/>
              </a:lnSpc>
            </a:pPr>
            <a:r>
              <a:rPr lang="en-US" sz="3290" b="1" dirty="0">
                <a:solidFill>
                  <a:srgbClr val="FFFFFF"/>
                </a:solidFill>
                <a:latin typeface="Arimo Bold"/>
                <a:ea typeface="Arimo Bold"/>
                <a:cs typeface="Arimo Bold"/>
                <a:sym typeface="Arimo Bold"/>
              </a:rPr>
              <a:t>BFS explores nodes level-wise.</a:t>
            </a:r>
          </a:p>
        </p:txBody>
      </p:sp>
      <p:sp>
        <p:nvSpPr>
          <p:cNvPr id="13" name="TextBox 13"/>
          <p:cNvSpPr txBox="1"/>
          <p:nvPr/>
        </p:nvSpPr>
        <p:spPr>
          <a:xfrm>
            <a:off x="12216339" y="5057775"/>
            <a:ext cx="5069836" cy="1717563"/>
          </a:xfrm>
          <a:prstGeom prst="rect">
            <a:avLst/>
          </a:prstGeom>
        </p:spPr>
        <p:txBody>
          <a:bodyPr lIns="0" tIns="0" rIns="0" bIns="0" rtlCol="0" anchor="t">
            <a:spAutoFit/>
          </a:bodyPr>
          <a:lstStyle/>
          <a:p>
            <a:pPr algn="l">
              <a:lnSpc>
                <a:spcPts val="4556"/>
              </a:lnSpc>
            </a:pPr>
            <a:r>
              <a:rPr lang="en-US" sz="3254" b="1">
                <a:solidFill>
                  <a:srgbClr val="FFFFFF"/>
                </a:solidFill>
                <a:latin typeface="Arimo Bold"/>
                <a:ea typeface="Arimo Bold"/>
                <a:cs typeface="Arimo Bold"/>
                <a:sym typeface="Arimo Bold"/>
              </a:rPr>
              <a:t>Depth-First Search: systematic exploration algorithm.</a:t>
            </a:r>
          </a:p>
        </p:txBody>
      </p:sp>
      <p:sp>
        <p:nvSpPr>
          <p:cNvPr id="14" name="TextBox 14"/>
          <p:cNvSpPr txBox="1"/>
          <p:nvPr/>
        </p:nvSpPr>
        <p:spPr>
          <a:xfrm>
            <a:off x="12217856" y="8624427"/>
            <a:ext cx="5068319" cy="1337893"/>
          </a:xfrm>
          <a:prstGeom prst="rect">
            <a:avLst/>
          </a:prstGeom>
        </p:spPr>
        <p:txBody>
          <a:bodyPr lIns="0" tIns="0" rIns="0" bIns="0" rtlCol="0" anchor="t">
            <a:spAutoFit/>
          </a:bodyPr>
          <a:lstStyle/>
          <a:p>
            <a:pPr algn="l">
              <a:lnSpc>
                <a:spcPts val="2872"/>
              </a:lnSpc>
              <a:spcBef>
                <a:spcPct val="0"/>
              </a:spcBef>
            </a:pPr>
            <a:r>
              <a:rPr lang="en-US" sz="2872" b="1" spc="-28">
                <a:solidFill>
                  <a:srgbClr val="FFFFFF"/>
                </a:solidFill>
                <a:latin typeface="DM Sans Bold"/>
                <a:ea typeface="DM Sans Bold"/>
                <a:cs typeface="DM Sans Bold"/>
                <a:sym typeface="DM Sans Bold"/>
              </a:rPr>
              <a:t>DLS restricts exploration depth to prevent infinite recursion.</a:t>
            </a:r>
          </a:p>
          <a:p>
            <a:pPr algn="l">
              <a:lnSpc>
                <a:spcPts val="1972"/>
              </a:lnSpc>
              <a:spcBef>
                <a:spcPct val="0"/>
              </a:spcBef>
            </a:pPr>
            <a:endParaRPr lang="en-US" sz="2872" b="1" spc="-28">
              <a:solidFill>
                <a:srgbClr val="FFFFFF"/>
              </a:solidFill>
              <a:latin typeface="DM Sans Bold"/>
              <a:ea typeface="DM Sans Bold"/>
              <a:cs typeface="DM Sans Bold"/>
              <a:sym typeface="DM Sans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49982" y="89656"/>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854134" y="842395"/>
            <a:ext cx="6795848" cy="4497616"/>
          </a:xfrm>
          <a:custGeom>
            <a:avLst/>
            <a:gdLst/>
            <a:ahLst/>
            <a:cxnLst/>
            <a:rect l="l" t="t" r="r" b="b"/>
            <a:pathLst>
              <a:path w="6795848" h="4497616">
                <a:moveTo>
                  <a:pt x="0" y="0"/>
                </a:moveTo>
                <a:lnTo>
                  <a:pt x="6795848" y="0"/>
                </a:lnTo>
                <a:lnTo>
                  <a:pt x="6795848" y="4497615"/>
                </a:lnTo>
                <a:lnTo>
                  <a:pt x="0" y="4497615"/>
                </a:lnTo>
                <a:lnTo>
                  <a:pt x="0" y="0"/>
                </a:lnTo>
                <a:close/>
              </a:path>
            </a:pathLst>
          </a:custGeom>
          <a:blipFill>
            <a:blip r:embed="rId5"/>
            <a:stretch>
              <a:fillRect/>
            </a:stretch>
          </a:blipFill>
        </p:spPr>
      </p:sp>
      <p:sp>
        <p:nvSpPr>
          <p:cNvPr id="7" name="TextBox 7"/>
          <p:cNvSpPr txBox="1"/>
          <p:nvPr/>
        </p:nvSpPr>
        <p:spPr>
          <a:xfrm>
            <a:off x="1028700" y="6271703"/>
            <a:ext cx="8625593" cy="3600431"/>
          </a:xfrm>
          <a:prstGeom prst="rect">
            <a:avLst/>
          </a:prstGeom>
        </p:spPr>
        <p:txBody>
          <a:bodyPr lIns="0" tIns="0" rIns="0" bIns="0" rtlCol="0" anchor="t">
            <a:spAutoFit/>
          </a:bodyPr>
          <a:lstStyle/>
          <a:p>
            <a:pPr marL="0" lvl="0" indent="0" algn="l">
              <a:lnSpc>
                <a:spcPts val="9374"/>
              </a:lnSpc>
            </a:pPr>
            <a:r>
              <a:rPr lang="en-US" sz="9374" b="1" spc="-93">
                <a:solidFill>
                  <a:srgbClr val="FFFFFF"/>
                </a:solidFill>
                <a:latin typeface="DM Sans Bold"/>
                <a:ea typeface="DM Sans Bold"/>
                <a:cs typeface="DM Sans Bold"/>
                <a:sym typeface="DM Sans Bold"/>
              </a:rPr>
              <a:t>Implemented Informed Search</a:t>
            </a:r>
          </a:p>
        </p:txBody>
      </p:sp>
      <p:sp>
        <p:nvSpPr>
          <p:cNvPr id="8" name="TextBox 8"/>
          <p:cNvSpPr txBox="1"/>
          <p:nvPr/>
        </p:nvSpPr>
        <p:spPr>
          <a:xfrm>
            <a:off x="10093516" y="966220"/>
            <a:ext cx="6794648" cy="894757"/>
          </a:xfrm>
          <a:prstGeom prst="rect">
            <a:avLst/>
          </a:prstGeom>
        </p:spPr>
        <p:txBody>
          <a:bodyPr lIns="0" tIns="0" rIns="0" bIns="0" rtlCol="0" anchor="t">
            <a:spAutoFit/>
          </a:bodyPr>
          <a:lstStyle/>
          <a:p>
            <a:pPr algn="ctr">
              <a:lnSpc>
                <a:spcPts val="6726"/>
              </a:lnSpc>
              <a:spcBef>
                <a:spcPct val="0"/>
              </a:spcBef>
            </a:pPr>
            <a:r>
              <a:rPr lang="en-US" sz="6726" b="1" spc="-67">
                <a:solidFill>
                  <a:srgbClr val="FFFFFF"/>
                </a:solidFill>
                <a:latin typeface="DM Sans Bold"/>
                <a:ea typeface="DM Sans Bold"/>
                <a:cs typeface="DM Sans Bold"/>
                <a:sym typeface="DM Sans Bold"/>
              </a:rPr>
              <a:t>Best first search</a:t>
            </a:r>
          </a:p>
        </p:txBody>
      </p:sp>
      <p:sp>
        <p:nvSpPr>
          <p:cNvPr id="9" name="TextBox 9"/>
          <p:cNvSpPr txBox="1"/>
          <p:nvPr/>
        </p:nvSpPr>
        <p:spPr>
          <a:xfrm>
            <a:off x="8878359" y="3590344"/>
            <a:ext cx="6594693" cy="894842"/>
          </a:xfrm>
          <a:prstGeom prst="rect">
            <a:avLst/>
          </a:prstGeom>
        </p:spPr>
        <p:txBody>
          <a:bodyPr lIns="0" tIns="0" rIns="0" bIns="0" rtlCol="0" anchor="t">
            <a:spAutoFit/>
          </a:bodyPr>
          <a:lstStyle/>
          <a:p>
            <a:pPr algn="ctr">
              <a:lnSpc>
                <a:spcPts val="6729"/>
              </a:lnSpc>
              <a:spcBef>
                <a:spcPct val="0"/>
              </a:spcBef>
            </a:pPr>
            <a:r>
              <a:rPr lang="en-US" sz="6729" b="1" spc="-67">
                <a:solidFill>
                  <a:srgbClr val="FFFFFF"/>
                </a:solidFill>
                <a:latin typeface="DM Sans Bold"/>
                <a:ea typeface="DM Sans Bold"/>
                <a:cs typeface="DM Sans Bold"/>
                <a:sym typeface="DM Sans Bold"/>
              </a:rPr>
              <a:t>A* Search</a:t>
            </a:r>
          </a:p>
        </p:txBody>
      </p:sp>
      <p:sp>
        <p:nvSpPr>
          <p:cNvPr id="10" name="TextBox 10"/>
          <p:cNvSpPr txBox="1"/>
          <p:nvPr/>
        </p:nvSpPr>
        <p:spPr>
          <a:xfrm>
            <a:off x="10245965" y="1917315"/>
            <a:ext cx="4763421" cy="1173887"/>
          </a:xfrm>
          <a:prstGeom prst="rect">
            <a:avLst/>
          </a:prstGeom>
        </p:spPr>
        <p:txBody>
          <a:bodyPr lIns="0" tIns="0" rIns="0" bIns="0" rtlCol="0" anchor="t">
            <a:spAutoFit/>
          </a:bodyPr>
          <a:lstStyle/>
          <a:p>
            <a:pPr algn="l">
              <a:lnSpc>
                <a:spcPts val="4606"/>
              </a:lnSpc>
            </a:pPr>
            <a:r>
              <a:rPr lang="en-US" sz="3290" b="1">
                <a:solidFill>
                  <a:srgbClr val="FFFFFF"/>
                </a:solidFill>
                <a:latin typeface="Arimo Bold"/>
                <a:ea typeface="Arimo Bold"/>
                <a:cs typeface="Arimo Bold"/>
                <a:sym typeface="Arimo Bold"/>
              </a:rPr>
              <a:t>Greedy selection using heuristic function</a:t>
            </a:r>
          </a:p>
        </p:txBody>
      </p:sp>
      <p:sp>
        <p:nvSpPr>
          <p:cNvPr id="11" name="TextBox 11"/>
          <p:cNvSpPr txBox="1"/>
          <p:nvPr/>
        </p:nvSpPr>
        <p:spPr>
          <a:xfrm>
            <a:off x="10093516" y="4758817"/>
            <a:ext cx="5068319" cy="836041"/>
          </a:xfrm>
          <a:prstGeom prst="rect">
            <a:avLst/>
          </a:prstGeom>
        </p:spPr>
        <p:txBody>
          <a:bodyPr lIns="0" tIns="0" rIns="0" bIns="0" rtlCol="0" anchor="t">
            <a:spAutoFit/>
          </a:bodyPr>
          <a:lstStyle/>
          <a:p>
            <a:pPr algn="l">
              <a:lnSpc>
                <a:spcPts val="3290"/>
              </a:lnSpc>
              <a:spcBef>
                <a:spcPct val="0"/>
              </a:spcBef>
            </a:pPr>
            <a:r>
              <a:rPr lang="en-US" sz="3290" b="1" spc="-32">
                <a:solidFill>
                  <a:srgbClr val="FFFFFF"/>
                </a:solidFill>
                <a:latin typeface="DM Sans Bold"/>
                <a:ea typeface="DM Sans Bold"/>
                <a:cs typeface="DM Sans Bold"/>
                <a:sym typeface="DM Sans Bold"/>
              </a:rPr>
              <a:t>Optimal path using cost + heuristic</a:t>
            </a:r>
          </a:p>
        </p:txBody>
      </p:sp>
      <p:sp>
        <p:nvSpPr>
          <p:cNvPr id="12" name="TextBox 12"/>
          <p:cNvSpPr txBox="1"/>
          <p:nvPr/>
        </p:nvSpPr>
        <p:spPr>
          <a:xfrm>
            <a:off x="9144000" y="6090158"/>
            <a:ext cx="6794648" cy="894757"/>
          </a:xfrm>
          <a:prstGeom prst="rect">
            <a:avLst/>
          </a:prstGeom>
        </p:spPr>
        <p:txBody>
          <a:bodyPr lIns="0" tIns="0" rIns="0" bIns="0" rtlCol="0" anchor="t">
            <a:spAutoFit/>
          </a:bodyPr>
          <a:lstStyle/>
          <a:p>
            <a:pPr algn="ctr">
              <a:lnSpc>
                <a:spcPts val="6726"/>
              </a:lnSpc>
              <a:spcBef>
                <a:spcPct val="0"/>
              </a:spcBef>
            </a:pPr>
            <a:r>
              <a:rPr lang="en-US" sz="6726" b="1" spc="-67">
                <a:solidFill>
                  <a:srgbClr val="FFFFFF"/>
                </a:solidFill>
                <a:latin typeface="DM Sans Bold"/>
                <a:ea typeface="DM Sans Bold"/>
                <a:cs typeface="DM Sans Bold"/>
                <a:sym typeface="DM Sans Bold"/>
              </a:rPr>
              <a:t>AO* Search</a:t>
            </a:r>
          </a:p>
        </p:txBody>
      </p:sp>
      <p:sp>
        <p:nvSpPr>
          <p:cNvPr id="13" name="TextBox 13"/>
          <p:cNvSpPr txBox="1"/>
          <p:nvPr/>
        </p:nvSpPr>
        <p:spPr>
          <a:xfrm>
            <a:off x="10245965" y="7423065"/>
            <a:ext cx="5068319" cy="836041"/>
          </a:xfrm>
          <a:prstGeom prst="rect">
            <a:avLst/>
          </a:prstGeom>
        </p:spPr>
        <p:txBody>
          <a:bodyPr lIns="0" tIns="0" rIns="0" bIns="0" rtlCol="0" anchor="t">
            <a:spAutoFit/>
          </a:bodyPr>
          <a:lstStyle/>
          <a:p>
            <a:pPr algn="l">
              <a:lnSpc>
                <a:spcPts val="3290"/>
              </a:lnSpc>
              <a:spcBef>
                <a:spcPct val="0"/>
              </a:spcBef>
            </a:pPr>
            <a:r>
              <a:rPr lang="en-US" sz="3290" b="1" spc="-32">
                <a:solidFill>
                  <a:srgbClr val="FFFFFF"/>
                </a:solidFill>
                <a:latin typeface="DM Sans Bold"/>
                <a:ea typeface="DM Sans Bold"/>
                <a:cs typeface="DM Sans Bold"/>
                <a:sym typeface="DM Sans Bold"/>
              </a:rPr>
              <a:t>AND-OR graph heuristic search strategy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grpSp>
        <p:nvGrpSpPr>
          <p:cNvPr id="3" name="Group 3"/>
          <p:cNvGrpSpPr/>
          <p:nvPr/>
        </p:nvGrpSpPr>
        <p:grpSpPr>
          <a:xfrm>
            <a:off x="7649982" y="-10685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Freeform 6"/>
          <p:cNvSpPr/>
          <p:nvPr/>
        </p:nvSpPr>
        <p:spPr>
          <a:xfrm>
            <a:off x="854134" y="842395"/>
            <a:ext cx="6795848" cy="4497616"/>
          </a:xfrm>
          <a:custGeom>
            <a:avLst/>
            <a:gdLst/>
            <a:ahLst/>
            <a:cxnLst/>
            <a:rect l="l" t="t" r="r" b="b"/>
            <a:pathLst>
              <a:path w="6795848" h="4497616">
                <a:moveTo>
                  <a:pt x="0" y="0"/>
                </a:moveTo>
                <a:lnTo>
                  <a:pt x="6795848" y="0"/>
                </a:lnTo>
                <a:lnTo>
                  <a:pt x="6795848" y="4497615"/>
                </a:lnTo>
                <a:lnTo>
                  <a:pt x="0" y="4497615"/>
                </a:lnTo>
                <a:lnTo>
                  <a:pt x="0" y="0"/>
                </a:lnTo>
                <a:close/>
              </a:path>
            </a:pathLst>
          </a:custGeom>
          <a:blipFill>
            <a:blip r:embed="rId5"/>
            <a:stretch>
              <a:fillRect/>
            </a:stretch>
          </a:blipFill>
        </p:spPr>
      </p:sp>
      <p:sp>
        <p:nvSpPr>
          <p:cNvPr id="7" name="TextBox 7"/>
          <p:cNvSpPr txBox="1"/>
          <p:nvPr/>
        </p:nvSpPr>
        <p:spPr>
          <a:xfrm>
            <a:off x="1028700" y="6271703"/>
            <a:ext cx="8625593" cy="3600431"/>
          </a:xfrm>
          <a:prstGeom prst="rect">
            <a:avLst/>
          </a:prstGeom>
        </p:spPr>
        <p:txBody>
          <a:bodyPr lIns="0" tIns="0" rIns="0" bIns="0" rtlCol="0" anchor="t">
            <a:spAutoFit/>
          </a:bodyPr>
          <a:lstStyle/>
          <a:p>
            <a:pPr marL="0" lvl="0" indent="0" algn="l">
              <a:lnSpc>
                <a:spcPts val="9374"/>
              </a:lnSpc>
            </a:pPr>
            <a:r>
              <a:rPr lang="en-US" sz="9374" b="1" spc="-93">
                <a:solidFill>
                  <a:srgbClr val="FFFFFF"/>
                </a:solidFill>
                <a:latin typeface="DM Sans Bold"/>
                <a:ea typeface="DM Sans Bold"/>
                <a:cs typeface="DM Sans Bold"/>
                <a:sym typeface="DM Sans Bold"/>
              </a:rPr>
              <a:t>Implemented Advanced Search</a:t>
            </a:r>
          </a:p>
        </p:txBody>
      </p:sp>
      <p:sp>
        <p:nvSpPr>
          <p:cNvPr id="8" name="TextBox 8"/>
          <p:cNvSpPr txBox="1"/>
          <p:nvPr/>
        </p:nvSpPr>
        <p:spPr>
          <a:xfrm>
            <a:off x="8842404" y="1748475"/>
            <a:ext cx="6794648" cy="988736"/>
          </a:xfrm>
          <a:prstGeom prst="rect">
            <a:avLst/>
          </a:prstGeom>
        </p:spPr>
        <p:txBody>
          <a:bodyPr lIns="0" tIns="0" rIns="0" bIns="0" rtlCol="0" anchor="t">
            <a:spAutoFit/>
          </a:bodyPr>
          <a:lstStyle/>
          <a:p>
            <a:pPr algn="ctr">
              <a:lnSpc>
                <a:spcPts val="7426"/>
              </a:lnSpc>
              <a:spcBef>
                <a:spcPct val="0"/>
              </a:spcBef>
            </a:pPr>
            <a:r>
              <a:rPr lang="en-US" sz="7426" b="1" spc="-74">
                <a:solidFill>
                  <a:srgbClr val="FFFFFF"/>
                </a:solidFill>
                <a:latin typeface="DM Sans Bold"/>
                <a:ea typeface="DM Sans Bold"/>
                <a:cs typeface="DM Sans Bold"/>
                <a:sym typeface="DM Sans Bold"/>
              </a:rPr>
              <a:t>MiniMax</a:t>
            </a:r>
          </a:p>
        </p:txBody>
      </p:sp>
      <p:sp>
        <p:nvSpPr>
          <p:cNvPr id="9" name="TextBox 9"/>
          <p:cNvSpPr txBox="1"/>
          <p:nvPr/>
        </p:nvSpPr>
        <p:spPr>
          <a:xfrm>
            <a:off x="9654293" y="5482885"/>
            <a:ext cx="6594693" cy="988821"/>
          </a:xfrm>
          <a:prstGeom prst="rect">
            <a:avLst/>
          </a:prstGeom>
        </p:spPr>
        <p:txBody>
          <a:bodyPr lIns="0" tIns="0" rIns="0" bIns="0" rtlCol="0" anchor="t">
            <a:spAutoFit/>
          </a:bodyPr>
          <a:lstStyle/>
          <a:p>
            <a:pPr algn="ctr">
              <a:lnSpc>
                <a:spcPts val="7429"/>
              </a:lnSpc>
              <a:spcBef>
                <a:spcPct val="0"/>
              </a:spcBef>
            </a:pPr>
            <a:r>
              <a:rPr lang="en-US" sz="7429" b="1" spc="-74">
                <a:solidFill>
                  <a:srgbClr val="FFFFFF"/>
                </a:solidFill>
                <a:latin typeface="DM Sans Bold"/>
                <a:ea typeface="DM Sans Bold"/>
                <a:cs typeface="DM Sans Bold"/>
                <a:sym typeface="DM Sans Bold"/>
              </a:rPr>
              <a:t>Alpha-Beta</a:t>
            </a:r>
          </a:p>
        </p:txBody>
      </p:sp>
      <p:sp>
        <p:nvSpPr>
          <p:cNvPr id="10" name="TextBox 10"/>
          <p:cNvSpPr txBox="1"/>
          <p:nvPr/>
        </p:nvSpPr>
        <p:spPr>
          <a:xfrm>
            <a:off x="10568733" y="2822936"/>
            <a:ext cx="4763421" cy="2336099"/>
          </a:xfrm>
          <a:prstGeom prst="rect">
            <a:avLst/>
          </a:prstGeom>
        </p:spPr>
        <p:txBody>
          <a:bodyPr lIns="0" tIns="0" rIns="0" bIns="0" rtlCol="0" anchor="t">
            <a:spAutoFit/>
          </a:bodyPr>
          <a:lstStyle/>
          <a:p>
            <a:pPr algn="l">
              <a:lnSpc>
                <a:spcPts val="4606"/>
              </a:lnSpc>
            </a:pPr>
            <a:r>
              <a:rPr lang="en-US" sz="3290" b="1">
                <a:solidFill>
                  <a:srgbClr val="FFFFFF"/>
                </a:solidFill>
                <a:latin typeface="Arimo Bold"/>
                <a:ea typeface="Arimo Bold"/>
                <a:cs typeface="Arimo Bold"/>
                <a:sym typeface="Arimo Bold"/>
              </a:rPr>
              <a:t>Minimax algorithm optimizes decision-making in competitive situations</a:t>
            </a:r>
          </a:p>
        </p:txBody>
      </p:sp>
      <p:sp>
        <p:nvSpPr>
          <p:cNvPr id="11" name="TextBox 11"/>
          <p:cNvSpPr txBox="1"/>
          <p:nvPr/>
        </p:nvSpPr>
        <p:spPr>
          <a:xfrm>
            <a:off x="10568733" y="6603778"/>
            <a:ext cx="5068319" cy="2064766"/>
          </a:xfrm>
          <a:prstGeom prst="rect">
            <a:avLst/>
          </a:prstGeom>
        </p:spPr>
        <p:txBody>
          <a:bodyPr lIns="0" tIns="0" rIns="0" bIns="0" rtlCol="0" anchor="t">
            <a:spAutoFit/>
          </a:bodyPr>
          <a:lstStyle/>
          <a:p>
            <a:pPr algn="l">
              <a:lnSpc>
                <a:spcPts val="3290"/>
              </a:lnSpc>
              <a:spcBef>
                <a:spcPct val="0"/>
              </a:spcBef>
            </a:pPr>
            <a:r>
              <a:rPr lang="en-US" sz="3290" b="1" spc="-32">
                <a:solidFill>
                  <a:srgbClr val="FFFFFF"/>
                </a:solidFill>
                <a:latin typeface="DM Sans Bold"/>
                <a:ea typeface="DM Sans Bold"/>
                <a:cs typeface="DM Sans Bold"/>
                <a:sym typeface="DM Sans Bold"/>
              </a:rPr>
              <a:t>Alpha-beta pruning optimizes decision-making in game trees efficiently.</a:t>
            </a:r>
          </a:p>
          <a:p>
            <a:pPr algn="l">
              <a:lnSpc>
                <a:spcPts val="3290"/>
              </a:lnSpc>
              <a:spcBef>
                <a:spcPct val="0"/>
              </a:spcBef>
            </a:pPr>
            <a:endParaRPr lang="en-US" sz="3290" b="1" spc="-32">
              <a:solidFill>
                <a:srgbClr val="FFFFFF"/>
              </a:solidFill>
              <a:latin typeface="DM Sans Bold"/>
              <a:ea typeface="DM Sans Bold"/>
              <a:cs typeface="DM Sans Bold"/>
              <a:sym typeface="DM Sans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grpSp>
        <p:nvGrpSpPr>
          <p:cNvPr id="3" name="Group 3"/>
          <p:cNvGrpSpPr/>
          <p:nvPr/>
        </p:nvGrpSpPr>
        <p:grpSpPr>
          <a:xfrm>
            <a:off x="-1347851" y="-554984"/>
            <a:ext cx="20983702" cy="10500709"/>
            <a:chOff x="0" y="0"/>
            <a:chExt cx="27978270" cy="14000945"/>
          </a:xfrm>
        </p:grpSpPr>
        <p:sp>
          <p:nvSpPr>
            <p:cNvPr id="4" name="Freeform 4"/>
            <p:cNvSpPr/>
            <p:nvPr/>
          </p:nvSpPr>
          <p:spPr>
            <a:xfrm>
              <a:off x="0"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sp>
          <p:nvSpPr>
            <p:cNvPr id="5" name="Freeform 5"/>
            <p:cNvSpPr/>
            <p:nvPr/>
          </p:nvSpPr>
          <p:spPr>
            <a:xfrm>
              <a:off x="13977325" y="0"/>
              <a:ext cx="14000945" cy="14000945"/>
            </a:xfrm>
            <a:custGeom>
              <a:avLst/>
              <a:gdLst/>
              <a:ahLst/>
              <a:cxnLst/>
              <a:rect l="l" t="t" r="r" b="b"/>
              <a:pathLst>
                <a:path w="14000945" h="14000945">
                  <a:moveTo>
                    <a:pt x="0" y="0"/>
                  </a:moveTo>
                  <a:lnTo>
                    <a:pt x="14000945" y="0"/>
                  </a:lnTo>
                  <a:lnTo>
                    <a:pt x="14000945" y="14000945"/>
                  </a:lnTo>
                  <a:lnTo>
                    <a:pt x="0" y="14000945"/>
                  </a:lnTo>
                  <a:lnTo>
                    <a:pt x="0" y="0"/>
                  </a:lnTo>
                  <a:close/>
                </a:path>
              </a:pathLst>
            </a:custGeom>
            <a:blipFill>
              <a:blip r:embed="rId3">
                <a:alphaModFix amt="15000"/>
                <a:extLst>
                  <a:ext uri="{96DAC541-7B7A-43D3-8B79-37D633B846F1}">
                    <asvg:svgBlip xmlns="" xmlns:asvg="http://schemas.microsoft.com/office/drawing/2016/SVG/main" r:embed="rId4"/>
                  </a:ext>
                </a:extLst>
              </a:blip>
              <a:stretch>
                <a:fillRect/>
              </a:stretch>
            </a:blipFill>
          </p:spPr>
        </p:sp>
      </p:grpSp>
      <p:sp>
        <p:nvSpPr>
          <p:cNvPr id="6" name="TextBox 6"/>
          <p:cNvSpPr txBox="1"/>
          <p:nvPr/>
        </p:nvSpPr>
        <p:spPr>
          <a:xfrm>
            <a:off x="10746444" y="1336217"/>
            <a:ext cx="7155797" cy="2206628"/>
          </a:xfrm>
          <a:prstGeom prst="rect">
            <a:avLst/>
          </a:prstGeom>
        </p:spPr>
        <p:txBody>
          <a:bodyPr lIns="0" tIns="0" rIns="0" bIns="0" rtlCol="0" anchor="t">
            <a:spAutoFit/>
          </a:bodyPr>
          <a:lstStyle/>
          <a:p>
            <a:pPr marL="0" lvl="0" indent="0" algn="r">
              <a:lnSpc>
                <a:spcPts val="8500"/>
              </a:lnSpc>
            </a:pPr>
            <a:r>
              <a:rPr lang="en-US" sz="8500" b="1" spc="-85">
                <a:solidFill>
                  <a:srgbClr val="FFFFFF"/>
                </a:solidFill>
                <a:latin typeface="DM Sans Bold"/>
                <a:ea typeface="DM Sans Bold"/>
                <a:cs typeface="DM Sans Bold"/>
                <a:sym typeface="DM Sans Bold"/>
              </a:rPr>
              <a:t>Optimization Algorithm</a:t>
            </a:r>
          </a:p>
        </p:txBody>
      </p:sp>
      <p:grpSp>
        <p:nvGrpSpPr>
          <p:cNvPr id="7" name="Group 7"/>
          <p:cNvGrpSpPr/>
          <p:nvPr/>
        </p:nvGrpSpPr>
        <p:grpSpPr>
          <a:xfrm>
            <a:off x="997060" y="710838"/>
            <a:ext cx="10070731" cy="3884987"/>
            <a:chOff x="0" y="0"/>
            <a:chExt cx="1560220" cy="601886"/>
          </a:xfrm>
        </p:grpSpPr>
        <p:sp>
          <p:nvSpPr>
            <p:cNvPr id="8" name="Freeform 8"/>
            <p:cNvSpPr/>
            <p:nvPr/>
          </p:nvSpPr>
          <p:spPr>
            <a:xfrm>
              <a:off x="0" y="0"/>
              <a:ext cx="1560220" cy="601886"/>
            </a:xfrm>
            <a:custGeom>
              <a:avLst/>
              <a:gdLst/>
              <a:ahLst/>
              <a:cxnLst/>
              <a:rect l="l" t="t" r="r" b="b"/>
              <a:pathLst>
                <a:path w="1560220" h="601886">
                  <a:moveTo>
                    <a:pt x="0" y="0"/>
                  </a:moveTo>
                  <a:lnTo>
                    <a:pt x="1560220" y="0"/>
                  </a:lnTo>
                  <a:lnTo>
                    <a:pt x="1560220" y="601886"/>
                  </a:lnTo>
                  <a:lnTo>
                    <a:pt x="0" y="601886"/>
                  </a:lnTo>
                  <a:close/>
                </a:path>
              </a:pathLst>
            </a:custGeom>
            <a:blipFill>
              <a:blip r:embed="rId5"/>
              <a:stretch>
                <a:fillRect t="-22906" b="-22906"/>
              </a:stretch>
            </a:blipFill>
          </p:spPr>
        </p:sp>
      </p:grpSp>
      <p:sp>
        <p:nvSpPr>
          <p:cNvPr id="9" name="Freeform 9"/>
          <p:cNvSpPr/>
          <p:nvPr/>
        </p:nvSpPr>
        <p:spPr>
          <a:xfrm flipH="1">
            <a:off x="13540366" y="4695370"/>
            <a:ext cx="4747633" cy="5477330"/>
          </a:xfrm>
          <a:custGeom>
            <a:avLst/>
            <a:gdLst/>
            <a:ahLst/>
            <a:cxnLst/>
            <a:rect l="l" t="t" r="r" b="b"/>
            <a:pathLst>
              <a:path w="4747633" h="5798636">
                <a:moveTo>
                  <a:pt x="4747633" y="0"/>
                </a:moveTo>
                <a:lnTo>
                  <a:pt x="0" y="0"/>
                </a:lnTo>
                <a:lnTo>
                  <a:pt x="0" y="5798636"/>
                </a:lnTo>
                <a:lnTo>
                  <a:pt x="4747633" y="5798636"/>
                </a:lnTo>
                <a:lnTo>
                  <a:pt x="4747633" y="0"/>
                </a:lnTo>
                <a:close/>
              </a:path>
            </a:pathLst>
          </a:custGeom>
          <a:blipFill>
            <a:blip r:embed="rId6"/>
            <a:stretch>
              <a:fillRect/>
            </a:stretch>
          </a:blipFill>
        </p:spPr>
      </p:sp>
      <p:sp>
        <p:nvSpPr>
          <p:cNvPr id="10" name="Freeform 10"/>
          <p:cNvSpPr/>
          <p:nvPr/>
        </p:nvSpPr>
        <p:spPr>
          <a:xfrm>
            <a:off x="9372233" y="6656323"/>
            <a:ext cx="3391115" cy="3630677"/>
          </a:xfrm>
          <a:custGeom>
            <a:avLst/>
            <a:gdLst/>
            <a:ahLst/>
            <a:cxnLst/>
            <a:rect l="l" t="t" r="r" b="b"/>
            <a:pathLst>
              <a:path w="3391115" h="4141820">
                <a:moveTo>
                  <a:pt x="0" y="0"/>
                </a:moveTo>
                <a:lnTo>
                  <a:pt x="3391116" y="0"/>
                </a:lnTo>
                <a:lnTo>
                  <a:pt x="3391116" y="4141820"/>
                </a:lnTo>
                <a:lnTo>
                  <a:pt x="0" y="4141820"/>
                </a:lnTo>
                <a:lnTo>
                  <a:pt x="0" y="0"/>
                </a:lnTo>
                <a:close/>
              </a:path>
            </a:pathLst>
          </a:custGeom>
          <a:blipFill>
            <a:blip r:embed="rId6"/>
            <a:stretch>
              <a:fillRect/>
            </a:stretch>
          </a:blipFill>
        </p:spPr>
      </p:sp>
      <p:sp>
        <p:nvSpPr>
          <p:cNvPr id="11" name="TextBox 11"/>
          <p:cNvSpPr txBox="1"/>
          <p:nvPr/>
        </p:nvSpPr>
        <p:spPr>
          <a:xfrm>
            <a:off x="997060" y="5179521"/>
            <a:ext cx="8146940" cy="1924501"/>
          </a:xfrm>
          <a:prstGeom prst="rect">
            <a:avLst/>
          </a:prstGeom>
        </p:spPr>
        <p:txBody>
          <a:bodyPr lIns="0" tIns="0" rIns="0" bIns="0" rtlCol="0" anchor="t">
            <a:spAutoFit/>
          </a:bodyPr>
          <a:lstStyle/>
          <a:p>
            <a:pPr algn="ctr">
              <a:lnSpc>
                <a:spcPts val="7392"/>
              </a:lnSpc>
              <a:spcBef>
                <a:spcPct val="0"/>
              </a:spcBef>
            </a:pPr>
            <a:r>
              <a:rPr lang="en-US" sz="7200" b="1" spc="-73" dirty="0">
                <a:solidFill>
                  <a:srgbClr val="FFFFFF"/>
                </a:solidFill>
                <a:latin typeface="DM Sans Bold"/>
                <a:ea typeface="DM Sans Bold"/>
                <a:cs typeface="DM Sans Bold"/>
                <a:sym typeface="DM Sans Bold"/>
              </a:rPr>
              <a:t>Branch and Bound</a:t>
            </a:r>
          </a:p>
          <a:p>
            <a:pPr algn="ctr">
              <a:lnSpc>
                <a:spcPts val="7392"/>
              </a:lnSpc>
              <a:spcBef>
                <a:spcPct val="0"/>
              </a:spcBef>
            </a:pPr>
            <a:endParaRPr lang="en-US" sz="7200" b="1" spc="-73" dirty="0">
              <a:solidFill>
                <a:srgbClr val="FFFFFF"/>
              </a:solidFill>
              <a:latin typeface="DM Sans Bold"/>
              <a:ea typeface="DM Sans Bold"/>
              <a:cs typeface="DM Sans Bold"/>
              <a:sym typeface="DM Sans Bold"/>
            </a:endParaRPr>
          </a:p>
        </p:txBody>
      </p:sp>
      <p:sp>
        <p:nvSpPr>
          <p:cNvPr id="12" name="TextBox 12"/>
          <p:cNvSpPr txBox="1"/>
          <p:nvPr/>
        </p:nvSpPr>
        <p:spPr>
          <a:xfrm>
            <a:off x="1028700" y="6981575"/>
            <a:ext cx="6266496" cy="2017182"/>
          </a:xfrm>
          <a:prstGeom prst="rect">
            <a:avLst/>
          </a:prstGeom>
        </p:spPr>
        <p:txBody>
          <a:bodyPr lIns="0" tIns="0" rIns="0" bIns="0" rtlCol="0" anchor="t">
            <a:spAutoFit/>
          </a:bodyPr>
          <a:lstStyle/>
          <a:p>
            <a:pPr algn="ctr">
              <a:lnSpc>
                <a:spcPts val="7831"/>
              </a:lnSpc>
              <a:spcBef>
                <a:spcPct val="0"/>
              </a:spcBef>
            </a:pPr>
            <a:r>
              <a:rPr lang="en-US" sz="7200" b="1" spc="-78" dirty="0">
                <a:solidFill>
                  <a:srgbClr val="FFFFFF"/>
                </a:solidFill>
                <a:latin typeface="DM Sans Bold"/>
                <a:ea typeface="DM Sans Bold"/>
                <a:cs typeface="DM Sans Bold"/>
                <a:sym typeface="DM Sans Bold"/>
              </a:rPr>
              <a:t>0/1 Knapsack</a:t>
            </a:r>
          </a:p>
          <a:p>
            <a:pPr algn="ctr">
              <a:lnSpc>
                <a:spcPts val="7831"/>
              </a:lnSpc>
              <a:spcBef>
                <a:spcPct val="0"/>
              </a:spcBef>
            </a:pPr>
            <a:endParaRPr lang="en-US" sz="7200" b="1" spc="-78" dirty="0">
              <a:solidFill>
                <a:srgbClr val="FFFFFF"/>
              </a:solidFill>
              <a:latin typeface="DM Sans Bold"/>
              <a:ea typeface="DM Sans Bold"/>
              <a:cs typeface="DM Sans Bold"/>
              <a:sym typeface="DM Sans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410</Words>
  <Application>Microsoft Office PowerPoint</Application>
  <PresentationFormat>Custom</PresentationFormat>
  <Paragraphs>87</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DM Sans Bold</vt:lpstr>
      <vt:lpstr>Now</vt:lpstr>
      <vt:lpstr>DM Sans</vt:lpstr>
      <vt:lpstr>Arimo</vt:lpstr>
      <vt:lpstr>Arimo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We Learned form</dc:title>
  <dc:creator>NDC</dc:creator>
  <cp:lastModifiedBy>Shakil Ahmed Mahdi</cp:lastModifiedBy>
  <cp:revision>5</cp:revision>
  <dcterms:created xsi:type="dcterms:W3CDTF">2006-08-16T00:00:00Z</dcterms:created>
  <dcterms:modified xsi:type="dcterms:W3CDTF">2025-07-14T05:01:16Z</dcterms:modified>
  <dc:identifier>DAGtDnDQuzs</dc:identifier>
</cp:coreProperties>
</file>